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5">
  <p:sldMasterIdLst>
    <p:sldMasterId id="2147483660" r:id="rId1"/>
    <p:sldMasterId id="2147483675" r:id="rId2"/>
  </p:sldMasterIdLst>
  <p:notesMasterIdLst>
    <p:notesMasterId r:id="rId83"/>
  </p:notesMasterIdLst>
  <p:sldIdLst>
    <p:sldId id="261" r:id="rId3"/>
    <p:sldId id="1365" r:id="rId4"/>
    <p:sldId id="1556" r:id="rId5"/>
    <p:sldId id="1555" r:id="rId6"/>
    <p:sldId id="1566" r:id="rId7"/>
    <p:sldId id="1581" r:id="rId8"/>
    <p:sldId id="1596" r:id="rId9"/>
    <p:sldId id="1597" r:id="rId10"/>
    <p:sldId id="1598" r:id="rId11"/>
    <p:sldId id="1567" r:id="rId12"/>
    <p:sldId id="1582" r:id="rId13"/>
    <p:sldId id="1599" r:id="rId14"/>
    <p:sldId id="1568" r:id="rId15"/>
    <p:sldId id="1583" r:id="rId16"/>
    <p:sldId id="1569" r:id="rId17"/>
    <p:sldId id="1584" r:id="rId18"/>
    <p:sldId id="1600" r:id="rId19"/>
    <p:sldId id="1601" r:id="rId20"/>
    <p:sldId id="1602" r:id="rId21"/>
    <p:sldId id="1603" r:id="rId22"/>
    <p:sldId id="1604" r:id="rId23"/>
    <p:sldId id="1605" r:id="rId24"/>
    <p:sldId id="1606" r:id="rId25"/>
    <p:sldId id="1607" r:id="rId26"/>
    <p:sldId id="1608" r:id="rId27"/>
    <p:sldId id="1557" r:id="rId28"/>
    <p:sldId id="1562" r:id="rId29"/>
    <p:sldId id="1570" r:id="rId30"/>
    <p:sldId id="1585" r:id="rId31"/>
    <p:sldId id="1609" r:id="rId32"/>
    <p:sldId id="1571" r:id="rId33"/>
    <p:sldId id="1586" r:id="rId34"/>
    <p:sldId id="1610" r:id="rId35"/>
    <p:sldId id="1611" r:id="rId36"/>
    <p:sldId id="1558" r:id="rId37"/>
    <p:sldId id="1563" r:id="rId38"/>
    <p:sldId id="1572" r:id="rId39"/>
    <p:sldId id="1612" r:id="rId40"/>
    <p:sldId id="1613" r:id="rId41"/>
    <p:sldId id="1614" r:id="rId42"/>
    <p:sldId id="1615" r:id="rId43"/>
    <p:sldId id="1616" r:id="rId44"/>
    <p:sldId id="1573" r:id="rId45"/>
    <p:sldId id="1588" r:id="rId46"/>
    <p:sldId id="1574" r:id="rId47"/>
    <p:sldId id="1589" r:id="rId48"/>
    <p:sldId id="1617" r:id="rId49"/>
    <p:sldId id="1618" r:id="rId50"/>
    <p:sldId id="1559" r:id="rId51"/>
    <p:sldId id="1564" r:id="rId52"/>
    <p:sldId id="1575" r:id="rId53"/>
    <p:sldId id="1590" r:id="rId54"/>
    <p:sldId id="1576" r:id="rId55"/>
    <p:sldId id="1591" r:id="rId56"/>
    <p:sldId id="1577" r:id="rId57"/>
    <p:sldId id="1592" r:id="rId58"/>
    <p:sldId id="1619" r:id="rId59"/>
    <p:sldId id="1620" r:id="rId60"/>
    <p:sldId id="1560" r:id="rId61"/>
    <p:sldId id="1565" r:id="rId62"/>
    <p:sldId id="1578" r:id="rId63"/>
    <p:sldId id="1593" r:id="rId64"/>
    <p:sldId id="1621" r:id="rId65"/>
    <p:sldId id="1622" r:id="rId66"/>
    <p:sldId id="1579" r:id="rId67"/>
    <p:sldId id="1594" r:id="rId68"/>
    <p:sldId id="1580" r:id="rId69"/>
    <p:sldId id="1595" r:id="rId70"/>
    <p:sldId id="1623" r:id="rId71"/>
    <p:sldId id="1624" r:id="rId72"/>
    <p:sldId id="1561" r:id="rId73"/>
    <p:sldId id="1554" r:id="rId74"/>
    <p:sldId id="1625" r:id="rId75"/>
    <p:sldId id="1626" r:id="rId76"/>
    <p:sldId id="1627" r:id="rId77"/>
    <p:sldId id="1628" r:id="rId78"/>
    <p:sldId id="432" r:id="rId79"/>
    <p:sldId id="435" r:id="rId80"/>
    <p:sldId id="436" r:id="rId81"/>
    <p:sldId id="1629" r:id="rId8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李 立宗" initials="李" lastIdx="1" clrIdx="0">
    <p:extLst>
      <p:ext uri="{19B8F6BF-5375-455C-9EA6-DF929625EA0E}">
        <p15:presenceInfo xmlns:p15="http://schemas.microsoft.com/office/powerpoint/2012/main" userId="00f21eef9a9edcd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4C1E"/>
    <a:srgbClr val="F76E1D"/>
    <a:srgbClr val="44556D"/>
    <a:srgbClr val="29BEC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84" Type="http://schemas.openxmlformats.org/officeDocument/2006/relationships/commentAuthors" Target="commentAuthor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notesMaster" Target="notesMasters/notes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svg>
</file>

<file path=ppt/media/image55.png>
</file>

<file path=ppt/media/image59.png>
</file>

<file path=ppt/media/image60.png>
</file>

<file path=ppt/media/image6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A60EDC-F595-4D7B-A397-F0E49E12C766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8AD252-FE37-42FF-B86F-7CBD5F60E7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022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5443E-C7B6-4D78-8F7D-A6513717B0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DC9C04-2F55-4EBE-AF52-8A1C77886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D236C2-D6B7-4A2C-B011-51A151850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FBCEF2-F615-4162-AE3E-46118EB9D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831E90-68F9-433E-974C-E330A248D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1450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44A990A-650D-4EBC-B8CC-0ED5AE7F6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E8A8373-A21B-486F-86C1-A09DE769D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C84D65-EDCB-4F60-B862-B2501B88A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  <p:graphicFrame>
        <p:nvGraphicFramePr>
          <p:cNvPr id="7" name="表格 2">
            <a:extLst>
              <a:ext uri="{FF2B5EF4-FFF2-40B4-BE49-F238E27FC236}">
                <a16:creationId xmlns:a16="http://schemas.microsoft.com/office/drawing/2014/main" id="{CFC49AC7-3512-4197-8CE3-3444E980265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85975485"/>
              </p:ext>
            </p:extLst>
          </p:nvPr>
        </p:nvGraphicFramePr>
        <p:xfrm>
          <a:off x="0" y="1"/>
          <a:ext cx="12191990" cy="68579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290">
                  <a:extLst>
                    <a:ext uri="{9D8B030D-6E8A-4147-A177-3AD203B41FA5}">
                      <a16:colId xmlns:a16="http://schemas.microsoft.com/office/drawing/2014/main" val="721338996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183181050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070862452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8658705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97541828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69301587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638195673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88027794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793063366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35915510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18409339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92581284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697239913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73014544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50713553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545752682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290636814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69343389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271377448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06421861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18583032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25823060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55722946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880344504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25829936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00623263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72384633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54462994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020041228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68212241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885565540"/>
                    </a:ext>
                  </a:extLst>
                </a:gridCol>
              </a:tblGrid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235354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2627438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9490679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6362606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425984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7551408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12136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330748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4711265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9376441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9793652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220979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489892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52970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0127306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4518314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877791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7713945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798654"/>
                  </a:ext>
                </a:extLst>
              </a:tr>
            </a:tbl>
          </a:graphicData>
        </a:graphic>
      </p:graphicFrame>
      <p:sp>
        <p:nvSpPr>
          <p:cNvPr id="10" name="椭圆 9">
            <a:extLst>
              <a:ext uri="{FF2B5EF4-FFF2-40B4-BE49-F238E27FC236}">
                <a16:creationId xmlns:a16="http://schemas.microsoft.com/office/drawing/2014/main" id="{FAB1D915-11DD-4AA0-906C-D7D910DCB616}"/>
              </a:ext>
            </a:extLst>
          </p:cNvPr>
          <p:cNvSpPr>
            <a:spLocks noChangeAspect="1"/>
          </p:cNvSpPr>
          <p:nvPr userDrawn="1"/>
        </p:nvSpPr>
        <p:spPr>
          <a:xfrm>
            <a:off x="11161918" y="120650"/>
            <a:ext cx="144000" cy="1440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8021509-7933-4DE5-BAA3-CEFB32B0774D}"/>
              </a:ext>
            </a:extLst>
          </p:cNvPr>
          <p:cNvSpPr>
            <a:spLocks noChangeAspect="1"/>
          </p:cNvSpPr>
          <p:nvPr userDrawn="1"/>
        </p:nvSpPr>
        <p:spPr>
          <a:xfrm>
            <a:off x="11542918" y="120650"/>
            <a:ext cx="144000" cy="1440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25C5F251-3CEF-4925-9BFB-D2A12CE72B0A}"/>
              </a:ext>
            </a:extLst>
          </p:cNvPr>
          <p:cNvSpPr>
            <a:spLocks noChangeAspect="1"/>
          </p:cNvSpPr>
          <p:nvPr userDrawn="1"/>
        </p:nvSpPr>
        <p:spPr>
          <a:xfrm>
            <a:off x="11923918" y="120650"/>
            <a:ext cx="144000" cy="144000"/>
          </a:xfrm>
          <a:prstGeom prst="ellipse">
            <a:avLst/>
          </a:prstGeom>
          <a:solidFill>
            <a:srgbClr val="FBBC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693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C5E0DA-1803-4C71-AE69-B7B59A85E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50230F-7454-4174-A05F-D52208B8E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0B4BC7F-DE9F-4A48-A589-B5DC346A7F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218771-50F7-4EA8-8137-3A457B88A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24D78F-BF6E-47EC-988E-11D35B772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63A543-55E3-49E7-BBC2-642B93A43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9931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2BBA8E-7AC7-43DF-8A05-A5D30D16E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8B4859A-8E4E-426E-8D2D-64162AC389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62FFA8-B592-4416-998C-CFFCB563E8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CC2C6C-2C68-47BD-BEE5-C4CAEB447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9E12FD6-DA72-4EE3-939E-E042AF667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1993D7-B40D-4EDB-92EA-4CC8892E4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3643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9D12C5-87A4-49B8-914B-3B2874F01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8FED4F-423C-4573-BCB3-296E903742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D00276-87D5-46A8-B133-B2A446B3C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83DC30-CC14-4177-BF6E-803AD7312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4319E7-4936-4BE2-B2BC-1B299F2DB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5876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5D5DBDF-914A-41F1-9687-2D6D1A90A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99EF56D-EFF8-479C-ABE4-EA011C98B6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42D241-C4B6-4EA0-91C8-9C643F222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5F9FE3-459C-4714-962F-CCDA83F56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74130E-D2A8-4C6D-BEF4-ADDD16C45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5638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BDF264-AA3F-4D8D-880E-222C7F32F26B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02039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D11618-3463-407E-B331-F8E7E617E48E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1BAA57-5666-43C9-AAE1-E94A2C4905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2598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D8B6D3-D41F-42EE-A1E9-6AFC73CCBFE3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1BAA57-5666-43C9-AAE1-E94A2C4905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84177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D8255B-F170-4B99-893F-35613B784E0B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1BAA57-5666-43C9-AAE1-E94A2C4905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75559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63B5F9-9065-47B8-900E-93007F2257C8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1BAA57-5666-43C9-AAE1-E94A2C4905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6233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9ED5A4-BC78-4116-B769-A4C1C940C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9918C7-4150-4AED-A481-AD6A4FBA1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D331C0-D602-4CBF-BAB6-B267F4B86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F8B66B-46F0-4F65-9929-521C390F8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34344E-6464-4865-8212-8CEA3DDFD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28959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016C7B-0DE2-4CCD-8A1D-6768DC622F2A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1BAA57-5666-43C9-AAE1-E94A2C4905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33597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472551" y="646177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A7CDEC-FB45-4BCF-B6C6-521E99DD98E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947BE7B-A708-40CA-A38D-BF83EC068CE1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0" y="6488669"/>
            <a:ext cx="12215751" cy="36933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OpenCV</a:t>
            </a:r>
            <a:r>
              <a:rPr kumimoji="1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轻松入门</a:t>
            </a:r>
            <a:r>
              <a:rPr kumimoji="1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——</a:t>
            </a:r>
            <a:r>
              <a:rPr kumimoji="1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面向</a:t>
            </a:r>
            <a:r>
              <a:rPr kumimoji="1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Python</a:t>
            </a:r>
            <a:endParaRPr kumimoji="1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21" name="组合 20"/>
          <p:cNvGrpSpPr/>
          <p:nvPr userDrawn="1"/>
        </p:nvGrpSpPr>
        <p:grpSpPr>
          <a:xfrm>
            <a:off x="329259" y="273971"/>
            <a:ext cx="268264" cy="379866"/>
            <a:chOff x="274371" y="262953"/>
            <a:chExt cx="268264" cy="379866"/>
          </a:xfrm>
        </p:grpSpPr>
        <p:sp>
          <p:nvSpPr>
            <p:cNvPr id="22" name="矩形 21"/>
            <p:cNvSpPr/>
            <p:nvPr userDrawn="1"/>
          </p:nvSpPr>
          <p:spPr>
            <a:xfrm>
              <a:off x="369750" y="262953"/>
              <a:ext cx="65064" cy="379866"/>
            </a:xfrm>
            <a:prstGeom prst="rect">
              <a:avLst/>
            </a:prstGeom>
            <a:solidFill>
              <a:srgbClr val="EA43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" name="矩形 22"/>
            <p:cNvSpPr/>
            <p:nvPr userDrawn="1"/>
          </p:nvSpPr>
          <p:spPr>
            <a:xfrm>
              <a:off x="274371" y="262953"/>
              <a:ext cx="65064" cy="379866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" name="矩形 23"/>
            <p:cNvSpPr/>
            <p:nvPr userDrawn="1"/>
          </p:nvSpPr>
          <p:spPr>
            <a:xfrm>
              <a:off x="477571" y="262953"/>
              <a:ext cx="65064" cy="379866"/>
            </a:xfrm>
            <a:prstGeom prst="rect">
              <a:avLst/>
            </a:prstGeom>
            <a:solidFill>
              <a:srgbClr val="FBBC0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6" name="内容占位符 5"/>
          <p:cNvSpPr>
            <a:spLocks noGrp="1"/>
          </p:cNvSpPr>
          <p:nvPr>
            <p:ph sz="quarter" idx="13"/>
          </p:nvPr>
        </p:nvSpPr>
        <p:spPr>
          <a:xfrm>
            <a:off x="679706" y="299612"/>
            <a:ext cx="3975847" cy="398462"/>
          </a:xfrm>
        </p:spPr>
        <p:txBody>
          <a:bodyPr/>
          <a:lstStyle>
            <a:lvl1pPr marL="0" indent="0">
              <a:buNone/>
              <a:defRPr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F9DCA06-1C6C-4EFA-B4B1-7FB305712431}"/>
              </a:ext>
            </a:extLst>
          </p:cNvPr>
          <p:cNvSpPr txBox="1"/>
          <p:nvPr userDrawn="1"/>
        </p:nvSpPr>
        <p:spPr>
          <a:xfrm>
            <a:off x="9800946" y="114122"/>
            <a:ext cx="22904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Microsoft YaHei" charset="0"/>
              </a:rPr>
              <a:t>OpenCV</a:t>
            </a: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Microsoft YaHei" charset="0"/>
              </a:rPr>
              <a:t>轻松入门</a:t>
            </a:r>
            <a:endParaRPr kumimoji="1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  <a:cs typeface="Microsoft YaHei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74B3C8C-218A-4247-AC20-358561B4ED17}"/>
              </a:ext>
            </a:extLst>
          </p:cNvPr>
          <p:cNvSpPr txBox="1"/>
          <p:nvPr userDrawn="1"/>
        </p:nvSpPr>
        <p:spPr>
          <a:xfrm>
            <a:off x="10010647" y="446496"/>
            <a:ext cx="18710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lgerian" panose="04020705040A02060702" pitchFamily="82" charset="0"/>
                <a:ea typeface="方正粗黑宋简体" panose="02000000000000000000" pitchFamily="2" charset="-122"/>
                <a:cs typeface="Microsoft YaHei" charset="0"/>
              </a:rPr>
              <a:t>面向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lgerian" panose="04020705040A02060702" pitchFamily="82" charset="0"/>
                <a:ea typeface="方正粗黑宋简体" panose="02000000000000000000" pitchFamily="2" charset="-122"/>
                <a:cs typeface="Microsoft YaHei" charset="0"/>
              </a:rPr>
              <a:t>Python</a:t>
            </a:r>
            <a:endParaRPr kumimoji="1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lgerian" panose="04020705040A02060702" pitchFamily="82" charset="0"/>
              <a:ea typeface="方正粗黑宋简体" panose="02000000000000000000" pitchFamily="2" charset="-122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610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9887A4-646C-4341-8B5F-2500E899BE83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1BAA57-5666-43C9-AAE1-E94A2C4905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52823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3C0D87-235B-4263-A35E-1E4EB114A26B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1BAA57-5666-43C9-AAE1-E94A2C4905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5898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9D2864-CC3D-44B5-9B0E-43DDE122EADE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1BAA57-5666-43C9-AAE1-E94A2C4905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79349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D5ED45-6EA4-44A2-9ACC-8FC5C9D6276E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1BAA57-5666-43C9-AAE1-E94A2C4905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6976845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472551" y="646177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A7CDEC-FB45-4BCF-B6C6-521E99DD98E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204487" y="263919"/>
            <a:ext cx="1086431" cy="37986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1377030" y="263919"/>
            <a:ext cx="65064" cy="37986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1528206" y="385471"/>
            <a:ext cx="56238" cy="25831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64" r="8659" b="3313"/>
          <a:stretch/>
        </p:blipFill>
        <p:spPr>
          <a:xfrm>
            <a:off x="9713805" y="114867"/>
            <a:ext cx="2370618" cy="502023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1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947BE7B-A708-40CA-A38D-BF83EC068CE1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0" y="6488669"/>
            <a:ext cx="12215751" cy="36933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CDA</a:t>
            </a:r>
            <a:r>
              <a:rPr kumimoji="1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数据分析师（严谨课程体系</a:t>
            </a:r>
            <a:r>
              <a:rPr kumimoji="1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+</a:t>
            </a:r>
            <a:r>
              <a:rPr kumimoji="1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专业师资团队</a:t>
            </a:r>
            <a:r>
              <a:rPr kumimoji="1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+</a:t>
            </a:r>
            <a:r>
              <a:rPr kumimoji="1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优质服务体验，学数据分析就学</a:t>
            </a:r>
            <a:r>
              <a:rPr kumimoji="1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CDA</a:t>
            </a:r>
            <a:r>
              <a:rPr kumimoji="1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！）</a:t>
            </a:r>
            <a:endParaRPr kumimoji="1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1824691" y="231602"/>
            <a:ext cx="3513418" cy="444500"/>
          </a:xfrm>
        </p:spPr>
        <p:txBody>
          <a:bodyPr/>
          <a:lstStyle>
            <a:lvl1pPr marL="0" indent="0">
              <a:buNone/>
              <a:defRPr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7072124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0293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E7A548-D4CD-4E49-8B2D-FC537E8A1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45BC11-91E6-4AE0-A4AF-7DACF28168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878468-08F2-440E-8588-7563FD8C5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DE9EEA-9EA8-49C4-BEB1-A2DB6879F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4B4969-E50F-4062-AA13-4CC363519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482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3C48E0-D1D1-4514-BB04-9094F976D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EA38B0-9E01-4D7A-A290-D25394FF26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C41845-602F-4F58-8779-43A7697507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286F43-22FA-4F76-B647-19421089F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E7680FE-AACD-4F12-9928-7CA728257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7B939B-2411-4489-9FF8-495D8658B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053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2404D6-BBE3-4EC5-8ACB-628D4105A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7FEFFD-B7D4-43E5-BA6E-781207679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9000048-3126-49A7-BA8D-2DA55017D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19434C-7AA4-48A3-B961-A51C024505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CAC8F4E-9BA4-4778-8DE9-BE01F3F27D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842D993-4A54-4398-B4B1-C4481A8FC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5F5A189-2CDF-479B-978E-0DDAC8202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21A3BC-02D1-45A7-A15A-BFBADF989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455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6A74FB-3841-4321-A0E0-CB6C2CA0E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B501EED-D36D-4036-88DD-3B75419ED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1C27C4-0BD2-4B85-A636-55EB6D41B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EA8F40D-D71E-44C5-9B39-DCA580CFC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584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44A990A-650D-4EBC-B8CC-0ED5AE7F6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E8A8373-A21B-486F-86C1-A09DE769D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C84D65-EDCB-4F60-B862-B2501B88A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  <p:graphicFrame>
        <p:nvGraphicFramePr>
          <p:cNvPr id="7" name="表格 2">
            <a:extLst>
              <a:ext uri="{FF2B5EF4-FFF2-40B4-BE49-F238E27FC236}">
                <a16:creationId xmlns:a16="http://schemas.microsoft.com/office/drawing/2014/main" id="{CFC49AC7-3512-4197-8CE3-3444E980265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510736774"/>
              </p:ext>
            </p:extLst>
          </p:nvPr>
        </p:nvGraphicFramePr>
        <p:xfrm>
          <a:off x="0" y="1"/>
          <a:ext cx="12191990" cy="68579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290">
                  <a:extLst>
                    <a:ext uri="{9D8B030D-6E8A-4147-A177-3AD203B41FA5}">
                      <a16:colId xmlns:a16="http://schemas.microsoft.com/office/drawing/2014/main" val="721338996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183181050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070862452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8658705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97541828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69301587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638195673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88027794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793063366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35915510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18409339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92581284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697239913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73014544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50713553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545752682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290636814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69343389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271377448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06421861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18583032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25823060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55722946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880344504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25829936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00623263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72384633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54462994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020041228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68212241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885565540"/>
                    </a:ext>
                  </a:extLst>
                </a:gridCol>
              </a:tblGrid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235354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2627438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9490679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6362606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425984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7551408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12136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330748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4711265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9376441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9793652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220979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489892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52970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0127306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4518314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877791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7713945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798654"/>
                  </a:ext>
                </a:extLst>
              </a:tr>
            </a:tbl>
          </a:graphicData>
        </a:graphic>
      </p:graphicFrame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C6BB30E2-3271-4D1F-8A10-6BAD8D7C916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432066538"/>
              </p:ext>
            </p:extLst>
          </p:nvPr>
        </p:nvGraphicFramePr>
        <p:xfrm>
          <a:off x="11358880" y="0"/>
          <a:ext cx="833120" cy="46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317898151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7149022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56249994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6181567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5F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BC05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4A8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7609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5F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BC0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17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5F4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43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61893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Adobe Arabic" panose="02040503050201020203" pitchFamily="18" charset="-78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85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942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8016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44A990A-650D-4EBC-B8CC-0ED5AE7F6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E8A8373-A21B-486F-86C1-A09DE769D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C84D65-EDCB-4F60-B862-B2501B88A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  <p:graphicFrame>
        <p:nvGraphicFramePr>
          <p:cNvPr id="7" name="表格 2">
            <a:extLst>
              <a:ext uri="{FF2B5EF4-FFF2-40B4-BE49-F238E27FC236}">
                <a16:creationId xmlns:a16="http://schemas.microsoft.com/office/drawing/2014/main" id="{CFC49AC7-3512-4197-8CE3-3444E980265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846798174"/>
              </p:ext>
            </p:extLst>
          </p:nvPr>
        </p:nvGraphicFramePr>
        <p:xfrm>
          <a:off x="0" y="1"/>
          <a:ext cx="12191990" cy="68579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290">
                  <a:extLst>
                    <a:ext uri="{9D8B030D-6E8A-4147-A177-3AD203B41FA5}">
                      <a16:colId xmlns:a16="http://schemas.microsoft.com/office/drawing/2014/main" val="721338996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183181050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070862452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8658705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97541828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69301587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638195673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88027794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793063366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35915510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18409339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92581284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697239913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73014544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50713553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545752682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290636814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69343389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271377448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06421861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118583032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258230605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55722946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880344504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325829936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006232637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472384633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54462994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2020041228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682122411"/>
                    </a:ext>
                  </a:extLst>
                </a:gridCol>
                <a:gridCol w="393290">
                  <a:extLst>
                    <a:ext uri="{9D8B030D-6E8A-4147-A177-3AD203B41FA5}">
                      <a16:colId xmlns:a16="http://schemas.microsoft.com/office/drawing/2014/main" val="885565540"/>
                    </a:ext>
                  </a:extLst>
                </a:gridCol>
              </a:tblGrid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235354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2627438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9490679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6362606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425984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7551408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212136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330748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4711265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9376441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9793652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220979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489892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52970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0127306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4518314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8777917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7713945"/>
                  </a:ext>
                </a:extLst>
              </a:tr>
              <a:tr h="360947"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798654"/>
                  </a:ext>
                </a:extLst>
              </a:tr>
            </a:tbl>
          </a:graphicData>
        </a:graphic>
      </p:graphicFrame>
      <p:sp>
        <p:nvSpPr>
          <p:cNvPr id="10" name="椭圆 9">
            <a:extLst>
              <a:ext uri="{FF2B5EF4-FFF2-40B4-BE49-F238E27FC236}">
                <a16:creationId xmlns:a16="http://schemas.microsoft.com/office/drawing/2014/main" id="{FAB1D915-11DD-4AA0-906C-D7D910DCB616}"/>
              </a:ext>
            </a:extLst>
          </p:cNvPr>
          <p:cNvSpPr>
            <a:spLocks noChangeAspect="1"/>
          </p:cNvSpPr>
          <p:nvPr userDrawn="1"/>
        </p:nvSpPr>
        <p:spPr>
          <a:xfrm>
            <a:off x="11923918" y="806450"/>
            <a:ext cx="144000" cy="1440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8021509-7933-4DE5-BAA3-CEFB32B0774D}"/>
              </a:ext>
            </a:extLst>
          </p:cNvPr>
          <p:cNvSpPr>
            <a:spLocks noChangeAspect="1"/>
          </p:cNvSpPr>
          <p:nvPr userDrawn="1"/>
        </p:nvSpPr>
        <p:spPr>
          <a:xfrm>
            <a:off x="11923918" y="463550"/>
            <a:ext cx="144000" cy="1440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25C5F251-3CEF-4925-9BFB-D2A12CE72B0A}"/>
              </a:ext>
            </a:extLst>
          </p:cNvPr>
          <p:cNvSpPr>
            <a:spLocks noChangeAspect="1"/>
          </p:cNvSpPr>
          <p:nvPr userDrawn="1"/>
        </p:nvSpPr>
        <p:spPr>
          <a:xfrm>
            <a:off x="11923918" y="120650"/>
            <a:ext cx="144000" cy="144000"/>
          </a:xfrm>
          <a:prstGeom prst="ellipse">
            <a:avLst/>
          </a:prstGeom>
          <a:solidFill>
            <a:srgbClr val="FBBC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92D805-BCB1-4336-AB90-C55F4BE80DCF}"/>
              </a:ext>
            </a:extLst>
          </p:cNvPr>
          <p:cNvSpPr/>
          <p:nvPr userDrawn="1"/>
        </p:nvSpPr>
        <p:spPr>
          <a:xfrm>
            <a:off x="1" y="6620999"/>
            <a:ext cx="12191990" cy="23700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OpenCV</a:t>
            </a:r>
            <a:r>
              <a: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轻松入门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——</a:t>
            </a:r>
            <a:r>
              <a:rPr kumimoji="1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面向</a:t>
            </a: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charset="0"/>
                <a:ea typeface="Microsoft YaHei" charset="0"/>
                <a:cs typeface="Microsoft YaHei" charset="0"/>
              </a:rPr>
              <a:t>Python</a:t>
            </a:r>
            <a:endParaRPr kumimoji="1" lang="zh-CN" alt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346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5009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63A1703-733E-4093-A531-601DFBA97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4B47AA-0A55-4646-B716-625749E20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8632F2-9EAD-4E25-AC8A-BF1B362B2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0F992-2FB5-4EA0-8C91-40A553A98271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75D681-3D70-4299-BC1F-B57F12C03C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57004D-4B7D-475D-809D-05CBB73A90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30323-F73C-49E0-8501-565BFA3763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191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74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D5ED45-6EA4-44A2-9ACC-8FC5C9D6276E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2023/11/24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1BAA57-5666-43C9-AAE1-E94A2C4905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5589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1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4.emf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2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8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BE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4730882" y="2062908"/>
            <a:ext cx="27302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600" normalizeH="0" baseline="0" noProof="0" dirty="0">
                <a:ln w="1270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5400" b="1" spc="600" dirty="0">
                <a:ln w="1270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kumimoji="0" lang="zh-CN" altLang="en-US" sz="5400" b="1" i="0" u="none" strike="noStrike" kern="1200" cap="none" spc="600" normalizeH="0" baseline="0" noProof="0" dirty="0">
                <a:ln w="1270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章</a:t>
            </a:r>
          </a:p>
        </p:txBody>
      </p:sp>
      <p:pic>
        <p:nvPicPr>
          <p:cNvPr id="1026" name="Picture 2" descr="查看源图像">
            <a:extLst>
              <a:ext uri="{FF2B5EF4-FFF2-40B4-BE49-F238E27FC236}">
                <a16:creationId xmlns:a16="http://schemas.microsoft.com/office/drawing/2014/main" id="{D912B79F-8C79-413D-B976-A4571FEB53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10951457" y="44280"/>
            <a:ext cx="1021156" cy="970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F93B735-2352-4E1C-AC65-94C7C4A21991}"/>
              </a:ext>
            </a:extLst>
          </p:cNvPr>
          <p:cNvSpPr txBox="1"/>
          <p:nvPr/>
        </p:nvSpPr>
        <p:spPr>
          <a:xfrm>
            <a:off x="4003117" y="3243914"/>
            <a:ext cx="41857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7200" b="1" i="0" u="none" strike="noStrike" kern="1200" cap="none" spc="600" normalizeH="0" baseline="0" noProof="0" dirty="0" smtClean="0">
                <a:ln w="1270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zh-CN" altLang="en-US" sz="7200" b="1" i="0" u="none" strike="noStrike" kern="1200" cap="none" spc="600" normalizeH="0" baseline="0" noProof="0" dirty="0">
              <a:ln w="12700">
                <a:noFill/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4FC5AB2-40CD-459A-8C45-3BE48AC103E2}"/>
              </a:ext>
            </a:extLst>
          </p:cNvPr>
          <p:cNvSpPr/>
          <p:nvPr/>
        </p:nvSpPr>
        <p:spPr>
          <a:xfrm>
            <a:off x="0" y="0"/>
            <a:ext cx="4225491" cy="529389"/>
          </a:xfrm>
          <a:prstGeom prst="rect">
            <a:avLst/>
          </a:prstGeom>
          <a:solidFill>
            <a:srgbClr val="F76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OpenCV</a:t>
            </a:r>
            <a:r>
              <a:rPr lang="zh-CN" altLang="en-US" dirty="0" smtClean="0"/>
              <a:t>輕鬆入門</a:t>
            </a:r>
            <a:r>
              <a:rPr lang="en-US" altLang="zh-CN" dirty="0" smtClean="0"/>
              <a:t>——</a:t>
            </a:r>
            <a:r>
              <a:rPr lang="zh-CN" altLang="en-US" dirty="0"/>
              <a:t>面向</a:t>
            </a:r>
            <a:r>
              <a:rPr lang="en-US" altLang="zh-CN" dirty="0"/>
              <a:t>Python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1D70376-D1FE-4FA7-A502-5B3DA25C20F6}"/>
              </a:ext>
            </a:extLst>
          </p:cNvPr>
          <p:cNvSpPr/>
          <p:nvPr/>
        </p:nvSpPr>
        <p:spPr>
          <a:xfrm>
            <a:off x="8980371" y="6035903"/>
            <a:ext cx="3211629" cy="822098"/>
          </a:xfrm>
          <a:prstGeom prst="rect">
            <a:avLst/>
          </a:prstGeom>
          <a:solidFill>
            <a:srgbClr val="F76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/>
              <a:t>Python+OpenCV</a:t>
            </a:r>
            <a:endParaRPr lang="zh-CN" altLang="en-US" sz="2800" b="1" dirty="0"/>
          </a:p>
        </p:txBody>
      </p:sp>
      <p:pic>
        <p:nvPicPr>
          <p:cNvPr id="6" name="图形 5">
            <a:extLst>
              <a:ext uri="{FF2B5EF4-FFF2-40B4-BE49-F238E27FC236}">
                <a16:creationId xmlns:a16="http://schemas.microsoft.com/office/drawing/2014/main" id="{62F29249-3A58-417D-9853-523CDBD2BF7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36543" y="5754084"/>
            <a:ext cx="692868" cy="69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963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37160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99344" y="1360135"/>
            <a:ext cx="678903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3600" b="1" spc="60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23.1.2  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級聯分類器的使用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190515" y="3215641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0837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49584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23.1.2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級聯分類器的使用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8248DED-5BCC-4A9E-9C65-197FE8C5D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353" y="1164210"/>
            <a:ext cx="10207294" cy="452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31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49584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23.1.2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級聯分類器的使用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8175F00-560D-4C6C-A7F0-9ECBF59BC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78" y="1154784"/>
            <a:ext cx="10901700" cy="253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148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37160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99344" y="1360135"/>
            <a:ext cx="6686446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級聯分類器的使用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23.1.3  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190515" y="3215641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2673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23.1.3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67AEBE3-9D00-4737-B37E-FB878AFFE682}"/>
              </a:ext>
            </a:extLst>
          </p:cNvPr>
          <p:cNvSpPr txBox="1"/>
          <p:nvPr/>
        </p:nvSpPr>
        <p:spPr>
          <a:xfrm>
            <a:off x="522146" y="997137"/>
            <a:ext cx="1075231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OpenCV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中，人臉檢測使用的是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cv2.CascadeClassifier.detectMultiScale()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函數，它可以檢測出圖片中所有的人臉。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該函數由分類器物件調用，其語法格式為：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79AF800-BB5F-4E16-A0FF-09A0A68A19D9}"/>
              </a:ext>
            </a:extLst>
          </p:cNvPr>
          <p:cNvSpPr txBox="1"/>
          <p:nvPr/>
        </p:nvSpPr>
        <p:spPr>
          <a:xfrm>
            <a:off x="710938" y="3917937"/>
            <a:ext cx="10393838" cy="1144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objects = 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cv2.CascadeClassifier.detectMultiScale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 image[, 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scaleFactor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[, 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minNeighbors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[, flags[, 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minSize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[, 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maxSize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]]]]] )</a:t>
            </a:r>
          </a:p>
        </p:txBody>
      </p:sp>
    </p:spTree>
    <p:extLst>
      <p:ext uri="{BB962C8B-B14F-4D97-AF65-F5344CB8AC3E}">
        <p14:creationId xmlns:p14="http://schemas.microsoft.com/office/powerpoint/2010/main" val="747945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37160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99344" y="1360135"/>
            <a:ext cx="6686446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級聯分類器的使用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lang="zh-CN" altLang="en-US" sz="3600" b="1" spc="600" dirty="0">
              <a:ln w="12700">
                <a:noFill/>
              </a:ln>
              <a:solidFill>
                <a:srgbClr val="F64C1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190515" y="3215641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3677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7DF77E0-126D-4F6F-9FA9-92DB63495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22" y="900260"/>
            <a:ext cx="11261802" cy="441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575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45FF6E1-FD9E-4E2D-AFE0-EEBCA9A78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26" y="973110"/>
            <a:ext cx="11573426" cy="268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230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4747383-595F-41E2-9048-A1AD8F8E1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30" y="1003955"/>
            <a:ext cx="11709350" cy="234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338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9577BA-848B-4E22-A389-DCDAD5158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20" y="853126"/>
            <a:ext cx="10709268" cy="492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772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29931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zh-CN" altLang="en-US" sz="3200" b="1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52209" y="1039623"/>
            <a:ext cx="7763151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LPBH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EIGENFACES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  FISHERFACES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332429" y="933254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906952" y="3676595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3789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F7C2B3-923E-4B0D-8251-D09EFC183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01" y="1046375"/>
            <a:ext cx="11927798" cy="440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995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565996-380A-4E0F-B4B9-3110E094B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31" y="1107649"/>
            <a:ext cx="11800338" cy="386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074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B23617C-746F-4008-A333-CCBC01F02DD5}"/>
              </a:ext>
            </a:extLst>
          </p:cNvPr>
          <p:cNvSpPr txBox="1"/>
          <p:nvPr/>
        </p:nvSpPr>
        <p:spPr>
          <a:xfrm>
            <a:off x="5611038" y="107721"/>
            <a:ext cx="6188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b="1" dirty="0">
                <a:solidFill>
                  <a:srgbClr val="F64C1E"/>
                </a:solidFill>
              </a:rPr>
              <a:t>6 </a:t>
            </a:r>
            <a:r>
              <a:rPr lang="zh-CN" altLang="en-US" b="1" dirty="0">
                <a:solidFill>
                  <a:srgbClr val="F64C1E"/>
                </a:solidFill>
              </a:rPr>
              <a:t>完整流程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B21C73D-0ECD-4E1D-947F-7BB0B1A3C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87" y="1626996"/>
            <a:ext cx="10621250" cy="407763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E1719A2-BE12-4F9C-B350-433D5DE27DAE}"/>
              </a:ext>
            </a:extLst>
          </p:cNvPr>
          <p:cNvSpPr/>
          <p:nvPr/>
        </p:nvSpPr>
        <p:spPr>
          <a:xfrm>
            <a:off x="546318" y="1188562"/>
            <a:ext cx="10520750" cy="4910580"/>
          </a:xfrm>
          <a:prstGeom prst="rect">
            <a:avLst/>
          </a:prstGeom>
          <a:noFill/>
          <a:ln w="19050">
            <a:solidFill>
              <a:srgbClr val="F76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F149F9E-FFF5-4B54-A235-E2E2391B7FC6}"/>
              </a:ext>
            </a:extLst>
          </p:cNvPr>
          <p:cNvGrpSpPr/>
          <p:nvPr/>
        </p:nvGrpSpPr>
        <p:grpSpPr>
          <a:xfrm>
            <a:off x="10627532" y="953576"/>
            <a:ext cx="879072" cy="540289"/>
            <a:chOff x="7815429" y="2257752"/>
            <a:chExt cx="879072" cy="540289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A3451ED9-1B78-4198-9C8C-2408EE923881}"/>
                </a:ext>
              </a:extLst>
            </p:cNvPr>
            <p:cNvSpPr/>
            <p:nvPr/>
          </p:nvSpPr>
          <p:spPr>
            <a:xfrm>
              <a:off x="7984821" y="2257752"/>
              <a:ext cx="540289" cy="540289"/>
            </a:xfrm>
            <a:prstGeom prst="ellipse">
              <a:avLst/>
            </a:prstGeom>
            <a:solidFill>
              <a:srgbClr val="F64C1E"/>
            </a:solidFill>
            <a:ln w="28575">
              <a:solidFill>
                <a:srgbClr val="F64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BF7806C2-ECEC-4DCC-AFBA-4F360431C61C}"/>
                </a:ext>
              </a:extLst>
            </p:cNvPr>
            <p:cNvSpPr txBox="1"/>
            <p:nvPr/>
          </p:nvSpPr>
          <p:spPr>
            <a:xfrm rot="1721958">
              <a:off x="7815429" y="2374008"/>
              <a:ext cx="8790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CODE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4809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B23617C-746F-4008-A333-CCBC01F02DD5}"/>
              </a:ext>
            </a:extLst>
          </p:cNvPr>
          <p:cNvSpPr txBox="1"/>
          <p:nvPr/>
        </p:nvSpPr>
        <p:spPr>
          <a:xfrm>
            <a:off x="5611038" y="107721"/>
            <a:ext cx="6188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b="1" dirty="0">
                <a:solidFill>
                  <a:srgbClr val="F64C1E"/>
                </a:solidFill>
              </a:rPr>
              <a:t>6 </a:t>
            </a:r>
            <a:r>
              <a:rPr lang="zh-CN" altLang="en-US" b="1" dirty="0">
                <a:solidFill>
                  <a:srgbClr val="F64C1E"/>
                </a:solidFill>
              </a:rPr>
              <a:t>完整流程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A45DD8C-B3F8-4D46-8057-C97AB083E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162" y="1795322"/>
            <a:ext cx="10208214" cy="326638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70A12933-5420-45A8-AA69-231FA51AFE8F}"/>
              </a:ext>
            </a:extLst>
          </p:cNvPr>
          <p:cNvSpPr/>
          <p:nvPr/>
        </p:nvSpPr>
        <p:spPr>
          <a:xfrm>
            <a:off x="753708" y="1525178"/>
            <a:ext cx="10105970" cy="3807644"/>
          </a:xfrm>
          <a:prstGeom prst="rect">
            <a:avLst/>
          </a:prstGeom>
          <a:noFill/>
          <a:ln w="19050">
            <a:solidFill>
              <a:srgbClr val="F76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EB8E941-3DD3-4D4F-8EA0-E895168F6E21}"/>
              </a:ext>
            </a:extLst>
          </p:cNvPr>
          <p:cNvGrpSpPr/>
          <p:nvPr/>
        </p:nvGrpSpPr>
        <p:grpSpPr>
          <a:xfrm>
            <a:off x="10420142" y="1255033"/>
            <a:ext cx="879072" cy="540289"/>
            <a:chOff x="7815429" y="2257752"/>
            <a:chExt cx="879072" cy="540289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2C2FDCF-27AA-4445-8456-4EB5E24256F5}"/>
                </a:ext>
              </a:extLst>
            </p:cNvPr>
            <p:cNvSpPr/>
            <p:nvPr/>
          </p:nvSpPr>
          <p:spPr>
            <a:xfrm>
              <a:off x="7984821" y="2257752"/>
              <a:ext cx="540289" cy="540289"/>
            </a:xfrm>
            <a:prstGeom prst="ellipse">
              <a:avLst/>
            </a:prstGeom>
            <a:solidFill>
              <a:srgbClr val="F64C1E"/>
            </a:solidFill>
            <a:ln w="28575">
              <a:solidFill>
                <a:srgbClr val="F64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D71DE3A-D673-449B-9BB7-2444E5C269C8}"/>
                </a:ext>
              </a:extLst>
            </p:cNvPr>
            <p:cNvSpPr txBox="1"/>
            <p:nvPr/>
          </p:nvSpPr>
          <p:spPr>
            <a:xfrm rot="1721958">
              <a:off x="7815429" y="2374008"/>
              <a:ext cx="8790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CODE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04820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B1AD60-08F8-442F-BFE5-9F572F549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333" y="1098222"/>
            <a:ext cx="10793190" cy="383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7919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49DC9B8-C6B4-44AE-B396-8D3AE08CD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773" y="780184"/>
            <a:ext cx="8377286" cy="505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1242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29931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zh-CN" altLang="en-US" sz="3200" b="1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52209" y="1039623"/>
            <a:ext cx="7763151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23.2  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lang="en-US" altLang="zh-CN" sz="3600" b="1" spc="600" dirty="0">
              <a:ln w="12700">
                <a:noFill/>
              </a:ln>
              <a:solidFill>
                <a:srgbClr val="F64C1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LPBH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EIGENFACES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  FISHERFACES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332429" y="933254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906952" y="3676595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58028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46907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23.2 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528007" y="1360135"/>
            <a:ext cx="7909538" cy="3249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23.2.1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人臉識別基本流程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23.2.2  </a:t>
            </a:r>
            <a:r>
              <a:rPr kumimoji="0" lang="en-US" altLang="zh-CN" sz="3600" i="0" u="none" strike="noStrike" kern="1200" cap="none" spc="600" normalizeH="0" baseline="0" noProof="0" dirty="0" err="1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OpenCV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840965" y="3429000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626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46907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23.2 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528007" y="1360135"/>
            <a:ext cx="7909538" cy="3249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600" normalizeH="0" baseline="0" noProof="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23.2.1  </a:t>
            </a:r>
            <a:r>
              <a:rPr kumimoji="0" lang="zh-CN" altLang="en-US" sz="3600" b="1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人臉識別基本流程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23.2.2  </a:t>
            </a:r>
            <a:r>
              <a:rPr kumimoji="0" lang="en-US" altLang="zh-CN" sz="3600" i="0" u="none" strike="noStrike" kern="1200" cap="none" spc="600" normalizeH="0" baseline="0" noProof="0" dirty="0" err="1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OpenCV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840965" y="3429000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0205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49584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23.2.1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人臉識別基本流程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5E5440B-D0B7-4681-9529-52A11CDE2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2" y="1371600"/>
            <a:ext cx="12154596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527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29931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zh-CN" altLang="en-US" sz="3200" b="1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52209" y="1039623"/>
            <a:ext cx="7763151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600" normalizeH="0" baseline="0" noProof="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kumimoji="0" lang="zh-CN" altLang="en-US" sz="3600" b="1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LPBH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EIGENFACES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  FISHERFACES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332429" y="933254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906952" y="3676595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00822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49584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23.2.1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人臉識別基本流程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8496F43-6E68-4523-9592-2390A0EB6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1" y="1616697"/>
            <a:ext cx="12060698" cy="362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096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46907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23.2 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528007" y="1360135"/>
            <a:ext cx="8069838" cy="3249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23.2.1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人臉識別基本流程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23.2.2  </a:t>
            </a:r>
            <a:r>
              <a:rPr kumimoji="0" lang="en-US" altLang="zh-CN" sz="3600" b="1" i="0" u="none" strike="noStrike" kern="1200" cap="none" spc="600" normalizeH="0" baseline="0" noProof="0" dirty="0" err="1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OpenCV</a:t>
            </a:r>
            <a:r>
              <a:rPr kumimoji="0" lang="zh-CN" altLang="en-US" sz="3600" b="1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840965" y="3429000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606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5822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23.2.2  </a:t>
            </a:r>
            <a:r>
              <a:rPr kumimoji="0" lang="en-US" altLang="zh-CN" sz="3200" b="1" i="0" u="none" strike="noStrike" kern="1200" cap="none" normalizeH="0" baseline="0" noProof="0" dirty="0" err="1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OpenCV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144113-9268-496E-838F-4E4037897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35" y="1079369"/>
            <a:ext cx="11633330" cy="469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7581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5822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23.2.2  </a:t>
            </a:r>
            <a:r>
              <a:rPr kumimoji="0" lang="en-US" altLang="zh-CN" sz="3200" b="1" i="0" u="none" strike="noStrike" kern="1200" cap="none" normalizeH="0" baseline="0" noProof="0" dirty="0" err="1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OpenCV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0982C7-04E9-4E84-98C9-ABAB6FBA1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84" y="1088796"/>
            <a:ext cx="11494432" cy="468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3652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5822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23.2.2  </a:t>
            </a:r>
            <a:r>
              <a:rPr kumimoji="0" lang="en-US" altLang="zh-CN" sz="3200" b="1" i="0" u="none" strike="noStrike" kern="1200" cap="none" normalizeH="0" baseline="0" noProof="0" dirty="0" err="1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OpenCV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3A2333E-3E2E-4438-9CF8-C8FD7D724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01" y="843699"/>
            <a:ext cx="11866198" cy="392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7293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29931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zh-CN" altLang="en-US" sz="3200" b="1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52209" y="1039623"/>
            <a:ext cx="7763151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3600" b="1" spc="60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23.3  </a:t>
            </a:r>
            <a:r>
              <a:rPr lang="en-US" altLang="zh-CN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LPBH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en-US" altLang="zh-CN" sz="3600" b="1" spc="600" dirty="0">
              <a:ln w="12700">
                <a:noFill/>
              </a:ln>
              <a:solidFill>
                <a:srgbClr val="F64C1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EIGENFACES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  FISHERFACES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332429" y="933254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906952" y="3676595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7595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51347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23.3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LPBH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53201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7832297" y="2797404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25623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51347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23.3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LPBH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63460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600" normalizeH="0" baseline="0" noProof="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23.3.1  </a:t>
            </a:r>
            <a:r>
              <a:rPr kumimoji="0" lang="zh-CN" altLang="en-US" sz="3600" b="1" i="0" u="none" strike="noStrike" kern="1200" cap="none" spc="600" normalizeH="0" baseline="0" noProof="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7832297" y="2797404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13913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A42549-F1AA-44B9-BE2F-D28FA8F06E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18" r="22946"/>
          <a:stretch/>
        </p:blipFill>
        <p:spPr>
          <a:xfrm>
            <a:off x="6457360" y="2707848"/>
            <a:ext cx="4509889" cy="2160000"/>
          </a:xfrm>
          <a:prstGeom prst="rect">
            <a:avLst/>
          </a:prstGeom>
          <a:ln>
            <a:solidFill>
              <a:srgbClr val="F64C1E"/>
            </a:solidFill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2AB89A2-FCEA-475E-808D-A102ED5AEE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40" r="22267"/>
          <a:stretch/>
        </p:blipFill>
        <p:spPr>
          <a:xfrm>
            <a:off x="857839" y="2707848"/>
            <a:ext cx="4383810" cy="2160000"/>
          </a:xfrm>
          <a:prstGeom prst="rect">
            <a:avLst/>
          </a:prstGeom>
          <a:ln>
            <a:solidFill>
              <a:srgbClr val="F64C1E"/>
            </a:solidFill>
          </a:ln>
        </p:spPr>
      </p:pic>
      <p:sp>
        <p:nvSpPr>
          <p:cNvPr id="4" name="箭头: 右 3">
            <a:extLst>
              <a:ext uri="{FF2B5EF4-FFF2-40B4-BE49-F238E27FC236}">
                <a16:creationId xmlns:a16="http://schemas.microsoft.com/office/drawing/2014/main" id="{0F752109-C181-4DD7-9953-2121242DEA52}"/>
              </a:ext>
            </a:extLst>
          </p:cNvPr>
          <p:cNvSpPr/>
          <p:nvPr/>
        </p:nvSpPr>
        <p:spPr>
          <a:xfrm>
            <a:off x="5521137" y="3525625"/>
            <a:ext cx="656734" cy="443060"/>
          </a:xfrm>
          <a:prstGeom prst="rightArrow">
            <a:avLst/>
          </a:prstGeom>
          <a:noFill/>
          <a:ln>
            <a:solidFill>
              <a:srgbClr val="F64C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ED51316-FBCD-4634-A760-49B4DB5E82BC}"/>
              </a:ext>
            </a:extLst>
          </p:cNvPr>
          <p:cNvSpPr txBox="1"/>
          <p:nvPr/>
        </p:nvSpPr>
        <p:spPr>
          <a:xfrm>
            <a:off x="3409926" y="1059195"/>
            <a:ext cx="4879156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將二進位序列“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01011001”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轉換為所對應的十進位數字“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89”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，作為當前中心點的圖元值。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387997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CC4904E-A881-4230-B4CC-A650B13EF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92" y="1447014"/>
            <a:ext cx="11420816" cy="396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942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37160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99344" y="1360135"/>
            <a:ext cx="6686446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級聯分類器的使用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190515" y="3215641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32292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68EB1E5-91C2-4AA1-897C-D8C531353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155" y="1032235"/>
            <a:ext cx="10435690" cy="479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8933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7C39C1-F6E4-4645-978E-D7F841D88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71" y="605588"/>
            <a:ext cx="10055258" cy="564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145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7CC53BD-A518-4EBF-B86D-F2AA36252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476" y="645736"/>
            <a:ext cx="8541048" cy="556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051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51347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23.3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LPBH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63460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600" normalizeH="0" baseline="0" noProof="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23.3.2  </a:t>
            </a:r>
            <a:r>
              <a:rPr kumimoji="0" lang="zh-CN" altLang="en-US" sz="3600" b="1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7832297" y="2797404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2669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23.3.2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209A934-A8F1-414A-8219-CB2BA79D5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96" y="1032235"/>
            <a:ext cx="11360950" cy="279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459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51347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23.3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LPBH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63460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23.3.3  </a:t>
            </a:r>
            <a:r>
              <a:rPr kumimoji="0" lang="zh-CN" altLang="en-US" sz="3600" b="1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b="1" i="0" u="none" strike="noStrike" kern="1200" cap="none" spc="600" normalizeH="0" baseline="0" noProof="0" dirty="0">
              <a:ln w="12700">
                <a:noFill/>
              </a:ln>
              <a:solidFill>
                <a:srgbClr val="F64C1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7832297" y="2797404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67609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23.3.3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4DD9A9D-B9E5-4A99-9198-48A0B2BD2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048" y="1211344"/>
            <a:ext cx="10979904" cy="443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542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23.3.3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63CDA54-5582-4623-9B9B-9BE448F40D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4035"/>
          <a:stretch/>
        </p:blipFill>
        <p:spPr>
          <a:xfrm>
            <a:off x="164216" y="697040"/>
            <a:ext cx="11241402" cy="162018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F129A11-8060-4AAA-B159-058CE63ED3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001" b="35975"/>
          <a:stretch/>
        </p:blipFill>
        <p:spPr>
          <a:xfrm>
            <a:off x="247401" y="2706408"/>
            <a:ext cx="6473072" cy="2864834"/>
          </a:xfrm>
          <a:prstGeom prst="rect">
            <a:avLst/>
          </a:prstGeom>
          <a:ln>
            <a:solidFill>
              <a:srgbClr val="F64C1E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2DAC96F-48A9-43AF-9AE4-B76409E22D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41" t="63791" r="26263" b="-1"/>
          <a:stretch/>
        </p:blipFill>
        <p:spPr>
          <a:xfrm>
            <a:off x="7126022" y="2904040"/>
            <a:ext cx="4715526" cy="2224474"/>
          </a:xfrm>
          <a:prstGeom prst="rect">
            <a:avLst/>
          </a:prstGeom>
          <a:ln>
            <a:noFill/>
          </a:ln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FDFB584-BB5F-4127-B0C5-0B8B31767328}"/>
              </a:ext>
            </a:extLst>
          </p:cNvPr>
          <p:cNvSpPr/>
          <p:nvPr/>
        </p:nvSpPr>
        <p:spPr>
          <a:xfrm>
            <a:off x="7022970" y="2706408"/>
            <a:ext cx="4921630" cy="2864834"/>
          </a:xfrm>
          <a:prstGeom prst="rect">
            <a:avLst/>
          </a:prstGeom>
          <a:noFill/>
          <a:ln>
            <a:solidFill>
              <a:srgbClr val="F64C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31766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D73A26A8-4892-479A-8C25-BB75BC6A6B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362"/>
          <a:stretch/>
        </p:blipFill>
        <p:spPr>
          <a:xfrm>
            <a:off x="7128195" y="5073690"/>
            <a:ext cx="4179014" cy="1044306"/>
          </a:xfrm>
          <a:prstGeom prst="rect">
            <a:avLst/>
          </a:prstGeom>
          <a:noFill/>
          <a:ln w="19050">
            <a:solidFill>
              <a:srgbClr val="F76E1D"/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23.3.3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FCF647-6855-4FAC-ABB2-03025736D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47" y="1265671"/>
            <a:ext cx="7887092" cy="479407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9F6F309-95A1-4BE7-964D-8EB2644CDB2F}"/>
              </a:ext>
            </a:extLst>
          </p:cNvPr>
          <p:cNvSpPr/>
          <p:nvPr/>
        </p:nvSpPr>
        <p:spPr>
          <a:xfrm>
            <a:off x="405353" y="1207416"/>
            <a:ext cx="6353665" cy="4910580"/>
          </a:xfrm>
          <a:prstGeom prst="rect">
            <a:avLst/>
          </a:prstGeom>
          <a:noFill/>
          <a:ln w="19050">
            <a:solidFill>
              <a:srgbClr val="F76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6F45B72-2BF3-4FD6-BE5D-AE05E12AC1AB}"/>
              </a:ext>
            </a:extLst>
          </p:cNvPr>
          <p:cNvGrpSpPr/>
          <p:nvPr/>
        </p:nvGrpSpPr>
        <p:grpSpPr>
          <a:xfrm>
            <a:off x="6319483" y="972430"/>
            <a:ext cx="879072" cy="540289"/>
            <a:chOff x="7815429" y="2257752"/>
            <a:chExt cx="879072" cy="540289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D865A74-EC10-4143-AA28-9BAB66910993}"/>
                </a:ext>
              </a:extLst>
            </p:cNvPr>
            <p:cNvSpPr/>
            <p:nvPr/>
          </p:nvSpPr>
          <p:spPr>
            <a:xfrm>
              <a:off x="7984821" y="2257752"/>
              <a:ext cx="540289" cy="540289"/>
            </a:xfrm>
            <a:prstGeom prst="ellipse">
              <a:avLst/>
            </a:prstGeom>
            <a:solidFill>
              <a:srgbClr val="F64C1E"/>
            </a:solidFill>
            <a:ln w="28575">
              <a:solidFill>
                <a:srgbClr val="F64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622AC97-15CF-49C2-B9C4-A8F372F28FDA}"/>
                </a:ext>
              </a:extLst>
            </p:cNvPr>
            <p:cNvSpPr txBox="1"/>
            <p:nvPr/>
          </p:nvSpPr>
          <p:spPr>
            <a:xfrm rot="1721958">
              <a:off x="7815429" y="2374008"/>
              <a:ext cx="8790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CODE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A6A36AB-0C1D-4AB5-B34F-5AD9F65885A1}"/>
              </a:ext>
            </a:extLst>
          </p:cNvPr>
          <p:cNvGrpSpPr/>
          <p:nvPr/>
        </p:nvGrpSpPr>
        <p:grpSpPr>
          <a:xfrm>
            <a:off x="10867673" y="4803545"/>
            <a:ext cx="879072" cy="540289"/>
            <a:chOff x="7815429" y="2257752"/>
            <a:chExt cx="879072" cy="540289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DBBC51FC-0762-4162-866C-362DF63FD2E7}"/>
                </a:ext>
              </a:extLst>
            </p:cNvPr>
            <p:cNvSpPr/>
            <p:nvPr/>
          </p:nvSpPr>
          <p:spPr>
            <a:xfrm>
              <a:off x="7984821" y="2257752"/>
              <a:ext cx="540289" cy="540289"/>
            </a:xfrm>
            <a:prstGeom prst="ellipse">
              <a:avLst/>
            </a:prstGeom>
            <a:solidFill>
              <a:srgbClr val="F64C1E"/>
            </a:solidFill>
            <a:ln w="28575">
              <a:solidFill>
                <a:srgbClr val="F64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9370833-6F4F-4652-8C39-825BE86B4121}"/>
                </a:ext>
              </a:extLst>
            </p:cNvPr>
            <p:cNvSpPr txBox="1"/>
            <p:nvPr/>
          </p:nvSpPr>
          <p:spPr>
            <a:xfrm rot="1721958">
              <a:off x="7815429" y="2374008"/>
              <a:ext cx="8790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輸出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02964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29931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zh-CN" altLang="en-US" sz="3200" b="1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52209" y="1039623"/>
            <a:ext cx="7763151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LPBH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3600" b="1" spc="60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23.4  </a:t>
            </a:r>
            <a:r>
              <a:rPr lang="en-US" altLang="zh-CN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EIGENFACES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  FISHERFACES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332429" y="933254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906952" y="3676595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3111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37160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99344" y="1360135"/>
            <a:ext cx="6686446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600" normalizeH="0" baseline="0" noProof="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23.1.1  </a:t>
            </a:r>
            <a:r>
              <a:rPr kumimoji="0" lang="zh-CN" altLang="en-US" sz="3600" b="1" i="0" u="none" strike="noStrike" kern="1200" cap="none" spc="600" normalizeH="0" baseline="0" noProof="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級聯分類器的使用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23.1.4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190515" y="3215641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767177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7017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23.4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EIGENFACES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53201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133954" y="2984714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05166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7017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23.4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EIGENFACES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63460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600" normalizeH="0" baseline="0" noProof="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23.4.1  </a:t>
            </a:r>
            <a:r>
              <a:rPr kumimoji="0" lang="zh-CN" altLang="en-US" sz="3600" b="1" i="0" u="none" strike="noStrike" kern="1200" cap="none" spc="600" normalizeH="0" baseline="0" noProof="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133954" y="2984714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40872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A95CF4F-3DCE-4874-A84C-7522585CE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88" y="1220771"/>
            <a:ext cx="10756824" cy="441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7827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7017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23.4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EIGENFACES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63460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>
              <a:lnSpc>
                <a:spcPct val="200000"/>
              </a:lnSpc>
              <a:defRPr/>
            </a:pPr>
            <a:r>
              <a:rPr lang="en-US" altLang="zh-CN" sz="3600" b="1" spc="60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23.4.2  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133954" y="2984714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2383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23.4.2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6C3C56-0C14-4366-8C7E-65807A591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41" y="1107649"/>
            <a:ext cx="11744118" cy="288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88274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7017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23.4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EIGENFACES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63460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>
              <a:lnSpc>
                <a:spcPct val="200000"/>
              </a:lnSpc>
              <a:defRPr/>
            </a:pPr>
            <a:r>
              <a:rPr lang="en-US" altLang="zh-CN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23.4.3  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lang="zh-CN" altLang="en-US" sz="3600" b="1" spc="600" dirty="0">
              <a:ln w="12700">
                <a:noFill/>
              </a:ln>
              <a:solidFill>
                <a:srgbClr val="F64C1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133954" y="2984714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3022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23.4.3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D89DCA9-EB39-476F-A847-930E1862D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55" y="1135930"/>
            <a:ext cx="11353290" cy="458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7484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23.4.3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4A2AE1-7839-4DD1-B6BE-F3E2A5BEB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4775"/>
            <a:ext cx="11684278" cy="70229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175140B-8795-4F2C-9EBF-6906B49D2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02" y="1287071"/>
            <a:ext cx="6822290" cy="5151896"/>
          </a:xfrm>
          <a:prstGeom prst="rect">
            <a:avLst/>
          </a:prstGeom>
          <a:ln>
            <a:solidFill>
              <a:srgbClr val="F64C1E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9C0FC62-3AB2-45AB-8FCB-E50D52FA97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5518" b="78937"/>
          <a:stretch/>
        </p:blipFill>
        <p:spPr>
          <a:xfrm>
            <a:off x="7139092" y="1456356"/>
            <a:ext cx="4460378" cy="41549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04D6CF8-8BE2-434A-BCCD-DF7B271F6F1B}"/>
              </a:ext>
            </a:extLst>
          </p:cNvPr>
          <p:cNvSpPr/>
          <p:nvPr/>
        </p:nvSpPr>
        <p:spPr>
          <a:xfrm>
            <a:off x="7258638" y="1287071"/>
            <a:ext cx="4425639" cy="5151896"/>
          </a:xfrm>
          <a:prstGeom prst="rect">
            <a:avLst/>
          </a:prstGeom>
          <a:noFill/>
          <a:ln>
            <a:solidFill>
              <a:srgbClr val="F64C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8368B97-0128-4AF4-8806-59BF80DB2E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082" r="25518"/>
          <a:stretch/>
        </p:blipFill>
        <p:spPr>
          <a:xfrm>
            <a:off x="6499640" y="2041131"/>
            <a:ext cx="4460378" cy="1615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6852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816DBC61-356E-4748-8C60-D62A510280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9" r="47752"/>
          <a:stretch/>
        </p:blipFill>
        <p:spPr>
          <a:xfrm>
            <a:off x="7187538" y="5321052"/>
            <a:ext cx="4267910" cy="1051468"/>
          </a:xfrm>
          <a:prstGeom prst="rect">
            <a:avLst/>
          </a:prstGeom>
          <a:noFill/>
          <a:ln w="19050">
            <a:solidFill>
              <a:srgbClr val="F76E1D"/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23.4.3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591EC9-E538-4949-ABB4-C9F8FAF3D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51" y="1242574"/>
            <a:ext cx="6020586" cy="500769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077734E6-77DB-40E1-B86D-15C2BA486452}"/>
              </a:ext>
            </a:extLst>
          </p:cNvPr>
          <p:cNvSpPr/>
          <p:nvPr/>
        </p:nvSpPr>
        <p:spPr>
          <a:xfrm>
            <a:off x="405353" y="1207416"/>
            <a:ext cx="6353665" cy="5165104"/>
          </a:xfrm>
          <a:prstGeom prst="rect">
            <a:avLst/>
          </a:prstGeom>
          <a:noFill/>
          <a:ln w="19050">
            <a:solidFill>
              <a:srgbClr val="F76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50CCEC8-DED7-42EF-AD6A-04DFDCA0246F}"/>
              </a:ext>
            </a:extLst>
          </p:cNvPr>
          <p:cNvGrpSpPr/>
          <p:nvPr/>
        </p:nvGrpSpPr>
        <p:grpSpPr>
          <a:xfrm>
            <a:off x="6319483" y="972430"/>
            <a:ext cx="879072" cy="540289"/>
            <a:chOff x="7815429" y="2257752"/>
            <a:chExt cx="879072" cy="540289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CF27AFAC-446C-486F-AEB3-6F501A83AA77}"/>
                </a:ext>
              </a:extLst>
            </p:cNvPr>
            <p:cNvSpPr/>
            <p:nvPr/>
          </p:nvSpPr>
          <p:spPr>
            <a:xfrm>
              <a:off x="7984821" y="2257752"/>
              <a:ext cx="540289" cy="540289"/>
            </a:xfrm>
            <a:prstGeom prst="ellipse">
              <a:avLst/>
            </a:prstGeom>
            <a:solidFill>
              <a:srgbClr val="F64C1E"/>
            </a:solidFill>
            <a:ln w="28575">
              <a:solidFill>
                <a:srgbClr val="F64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2E9FE254-D40B-450F-A1C5-F52D079709CB}"/>
                </a:ext>
              </a:extLst>
            </p:cNvPr>
            <p:cNvSpPr txBox="1"/>
            <p:nvPr/>
          </p:nvSpPr>
          <p:spPr>
            <a:xfrm rot="1721958">
              <a:off x="7815429" y="2374008"/>
              <a:ext cx="8790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CODE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FAE0E3E-0BBC-41E4-B9ED-5F55D71E0324}"/>
              </a:ext>
            </a:extLst>
          </p:cNvPr>
          <p:cNvGrpSpPr/>
          <p:nvPr/>
        </p:nvGrpSpPr>
        <p:grpSpPr>
          <a:xfrm>
            <a:off x="11017832" y="4963800"/>
            <a:ext cx="879072" cy="540289"/>
            <a:chOff x="7815429" y="2257752"/>
            <a:chExt cx="879072" cy="540289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1B096CEB-9B48-415E-A303-ABD5D074F500}"/>
                </a:ext>
              </a:extLst>
            </p:cNvPr>
            <p:cNvSpPr/>
            <p:nvPr/>
          </p:nvSpPr>
          <p:spPr>
            <a:xfrm>
              <a:off x="7984821" y="2257752"/>
              <a:ext cx="540289" cy="540289"/>
            </a:xfrm>
            <a:prstGeom prst="ellipse">
              <a:avLst/>
            </a:prstGeom>
            <a:solidFill>
              <a:srgbClr val="F64C1E"/>
            </a:solidFill>
            <a:ln w="28575">
              <a:solidFill>
                <a:srgbClr val="F64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B80C01E9-D043-4757-91A2-30290AF3DB99}"/>
                </a:ext>
              </a:extLst>
            </p:cNvPr>
            <p:cNvSpPr txBox="1"/>
            <p:nvPr/>
          </p:nvSpPr>
          <p:spPr>
            <a:xfrm rot="1721958">
              <a:off x="7815429" y="2374008"/>
              <a:ext cx="8790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輸出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21" name="图片 20">
            <a:extLst>
              <a:ext uri="{FF2B5EF4-FFF2-40B4-BE49-F238E27FC236}">
                <a16:creationId xmlns:a16="http://schemas.microsoft.com/office/drawing/2014/main" id="{5B7BFA5D-9ECD-4273-BDA5-5BDADB37A1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018" r="31959"/>
          <a:stretch/>
        </p:blipFill>
        <p:spPr>
          <a:xfrm>
            <a:off x="7717319" y="1242574"/>
            <a:ext cx="3208348" cy="2939052"/>
          </a:xfrm>
          <a:prstGeom prst="rect">
            <a:avLst/>
          </a:prstGeom>
          <a:noFill/>
          <a:ln w="19050">
            <a:solidFill>
              <a:srgbClr val="F76E1D"/>
            </a:solidFill>
          </a:ln>
        </p:spPr>
      </p:pic>
      <p:grpSp>
        <p:nvGrpSpPr>
          <p:cNvPr id="22" name="组合 21">
            <a:extLst>
              <a:ext uri="{FF2B5EF4-FFF2-40B4-BE49-F238E27FC236}">
                <a16:creationId xmlns:a16="http://schemas.microsoft.com/office/drawing/2014/main" id="{1C7327D2-EEBE-4C1B-8F27-15505EEAC41A}"/>
              </a:ext>
            </a:extLst>
          </p:cNvPr>
          <p:cNvGrpSpPr/>
          <p:nvPr/>
        </p:nvGrpSpPr>
        <p:grpSpPr>
          <a:xfrm>
            <a:off x="10486131" y="972430"/>
            <a:ext cx="879072" cy="540289"/>
            <a:chOff x="7815429" y="2257752"/>
            <a:chExt cx="879072" cy="540289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43CB9B83-B335-4B6C-A6F9-EECD10EB0324}"/>
                </a:ext>
              </a:extLst>
            </p:cNvPr>
            <p:cNvSpPr/>
            <p:nvPr/>
          </p:nvSpPr>
          <p:spPr>
            <a:xfrm>
              <a:off x="7984821" y="2257752"/>
              <a:ext cx="540289" cy="540289"/>
            </a:xfrm>
            <a:prstGeom prst="ellipse">
              <a:avLst/>
            </a:prstGeom>
            <a:solidFill>
              <a:srgbClr val="F64C1E"/>
            </a:solidFill>
            <a:ln w="28575">
              <a:solidFill>
                <a:srgbClr val="F64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19C2816-2957-4FF9-934C-F99735DE80AD}"/>
                </a:ext>
              </a:extLst>
            </p:cNvPr>
            <p:cNvSpPr txBox="1"/>
            <p:nvPr/>
          </p:nvSpPr>
          <p:spPr>
            <a:xfrm rot="1721958">
              <a:off x="7815429" y="2374008"/>
              <a:ext cx="8790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輸出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77574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29931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zh-CN" altLang="en-US" sz="3200" b="1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52209" y="1039623"/>
            <a:ext cx="7991418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LPBH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EIGENFACES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23.5  FISHERFACES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332429" y="933254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906952" y="3676595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8081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2099D53-202D-4888-8BDA-FEDFAFA03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846" y="994528"/>
            <a:ext cx="10402308" cy="541569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916DFAD-153C-4636-BD31-A136393CBF83}"/>
              </a:ext>
            </a:extLst>
          </p:cNvPr>
          <p:cNvSpPr txBox="1"/>
          <p:nvPr/>
        </p:nvSpPr>
        <p:spPr>
          <a:xfrm>
            <a:off x="5592451" y="107721"/>
            <a:ext cx="6188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b="1" dirty="0">
                <a:solidFill>
                  <a:srgbClr val="F64C1E"/>
                </a:solidFill>
              </a:rPr>
              <a:t>1. </a:t>
            </a:r>
            <a:r>
              <a:rPr lang="zh-CN" altLang="en-US" b="1" dirty="0" smtClean="0">
                <a:solidFill>
                  <a:srgbClr val="F64C1E"/>
                </a:solidFill>
              </a:rPr>
              <a:t>級聯分類器</a:t>
            </a:r>
            <a:endParaRPr lang="zh-CN" altLang="en-US" b="1" dirty="0">
              <a:solidFill>
                <a:srgbClr val="F64C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35695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72980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23.5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FISHERFACES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53201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049113" y="2684283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1114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72980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23.5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FISHERFACES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63460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600" normalizeH="0" baseline="0" noProof="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23.5.1  </a:t>
            </a:r>
            <a:r>
              <a:rPr kumimoji="0" lang="zh-CN" altLang="en-US" sz="3600" b="1" i="0" u="none" strike="noStrike" kern="1200" cap="none" spc="600" normalizeH="0" baseline="0" noProof="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049113" y="2684283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84892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D5483E8-AE31-448D-A621-A30548F0D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81" y="1239625"/>
            <a:ext cx="11396838" cy="437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853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C854E19-C415-4793-84A6-68D0F3A2B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110" y="1418734"/>
            <a:ext cx="11221780" cy="402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74507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816A664-A923-4CBE-87CE-7796C76DE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560" y="1522429"/>
            <a:ext cx="11690880" cy="381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9803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72980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23.5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FISHERFACES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63460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>
              <a:lnSpc>
                <a:spcPct val="200000"/>
              </a:lnSpc>
              <a:defRPr/>
            </a:pPr>
            <a:r>
              <a:rPr lang="en-US" altLang="zh-CN" sz="3600" b="1" spc="600" dirty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23.5.2  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23.5.3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049113" y="2684283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27718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23.5.2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1467B80-9822-48EC-9F2F-DE72099B4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08" y="1211344"/>
            <a:ext cx="11131044" cy="273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99928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72980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23.5  </a:t>
            </a:r>
            <a:r>
              <a:rPr lang="en-US" altLang="zh-CN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FISHERFACES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lang="zh-CN" altLang="en-US" sz="3200" b="1" spc="60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1085031" y="1360135"/>
            <a:ext cx="463460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23.5.1  </a:t>
            </a:r>
            <a:r>
              <a:rPr kumimoji="0" lang="zh-CN" altLang="en-US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函數介紹</a:t>
            </a:r>
          </a:p>
          <a:p>
            <a:pPr>
              <a:lnSpc>
                <a:spcPct val="200000"/>
              </a:lnSpc>
              <a:defRPr/>
            </a:pPr>
            <a:r>
              <a:rPr lang="en-US" altLang="zh-CN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23.5.3  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lang="zh-CN" altLang="en-US" sz="3600" b="1" spc="600" dirty="0">
              <a:ln w="12700">
                <a:noFill/>
              </a:ln>
              <a:solidFill>
                <a:srgbClr val="F64C1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285295" y="1093510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049113" y="2684283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53583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23.5.3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87F269E-E632-4EC8-B55F-9C46854BD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56" y="1135930"/>
            <a:ext cx="11353288" cy="458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51483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23.5.3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7CBC06C-567A-4966-9D9B-4C8223395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4775"/>
            <a:ext cx="11056954" cy="664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ED4FF18-33A6-41C7-B979-FA9FF594D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45" y="1943378"/>
            <a:ext cx="7246070" cy="3272900"/>
          </a:xfrm>
          <a:prstGeom prst="rect">
            <a:avLst/>
          </a:prstGeom>
          <a:ln>
            <a:solidFill>
              <a:srgbClr val="F64C1E"/>
            </a:solidFill>
          </a:ln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176D1A7-ECCE-46CB-BCED-7DA2939C8451}"/>
              </a:ext>
            </a:extLst>
          </p:cNvPr>
          <p:cNvSpPr/>
          <p:nvPr/>
        </p:nvSpPr>
        <p:spPr>
          <a:xfrm>
            <a:off x="7635711" y="1943378"/>
            <a:ext cx="4048566" cy="3272900"/>
          </a:xfrm>
          <a:prstGeom prst="rect">
            <a:avLst/>
          </a:prstGeom>
          <a:noFill/>
          <a:ln>
            <a:solidFill>
              <a:srgbClr val="F64C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840C607-9296-46DB-8670-F0E2E1A11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6442" b="79352"/>
          <a:stretch/>
        </p:blipFill>
        <p:spPr>
          <a:xfrm>
            <a:off x="7496807" y="1990078"/>
            <a:ext cx="3115278" cy="48644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8E3166E-1B26-40C3-90B0-CBDB4A7F4E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957" r="26554"/>
          <a:stretch/>
        </p:blipFill>
        <p:spPr>
          <a:xfrm>
            <a:off x="6096000" y="3170535"/>
            <a:ext cx="5336166" cy="196347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83FA2A6-4A08-428C-91FC-075A03A3A7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434" r="26554" b="78799"/>
          <a:stretch/>
        </p:blipFill>
        <p:spPr>
          <a:xfrm>
            <a:off x="7805622" y="2401391"/>
            <a:ext cx="2271402" cy="51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01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916DFAD-153C-4636-BD31-A136393CBF83}"/>
              </a:ext>
            </a:extLst>
          </p:cNvPr>
          <p:cNvSpPr txBox="1"/>
          <p:nvPr/>
        </p:nvSpPr>
        <p:spPr>
          <a:xfrm>
            <a:off x="5592451" y="107721"/>
            <a:ext cx="6188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b="1" dirty="0">
                <a:solidFill>
                  <a:srgbClr val="F64C1E"/>
                </a:solidFill>
              </a:rPr>
              <a:t>2. </a:t>
            </a:r>
            <a:r>
              <a:rPr lang="en-US" altLang="zh-CN" b="1" dirty="0" err="1" smtClean="0">
                <a:solidFill>
                  <a:srgbClr val="F64C1E"/>
                </a:solidFill>
              </a:rPr>
              <a:t>Haar</a:t>
            </a:r>
            <a:r>
              <a:rPr lang="zh-CN" altLang="en-US" b="1" dirty="0" smtClean="0">
                <a:solidFill>
                  <a:srgbClr val="F64C1E"/>
                </a:solidFill>
              </a:rPr>
              <a:t>級聯分類器</a:t>
            </a:r>
            <a:endParaRPr lang="zh-CN" altLang="en-US" b="1" dirty="0">
              <a:solidFill>
                <a:srgbClr val="F64C1E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C9CD627-F212-4AB2-83DE-440F110CA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116" y="1918355"/>
            <a:ext cx="11355768" cy="302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6812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>
            <a:extLst>
              <a:ext uri="{FF2B5EF4-FFF2-40B4-BE49-F238E27FC236}">
                <a16:creationId xmlns:a16="http://schemas.microsoft.com/office/drawing/2014/main" id="{0462C81E-B0AF-43DA-AFC8-5D647822438A}"/>
              </a:ext>
            </a:extLst>
          </p:cNvPr>
          <p:cNvSpPr txBox="1"/>
          <p:nvPr/>
        </p:nvSpPr>
        <p:spPr>
          <a:xfrm>
            <a:off x="7218459" y="1207416"/>
            <a:ext cx="4317474" cy="1794504"/>
          </a:xfrm>
          <a:prstGeom prst="rect">
            <a:avLst/>
          </a:prstGeom>
          <a:noFill/>
          <a:ln w="19050">
            <a:solidFill>
              <a:srgbClr val="F76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>
              <a:lnSpc>
                <a:spcPct val="200000"/>
              </a:lnSpc>
            </a:pPr>
            <a:r>
              <a:rPr lang="zh-CN" altLang="en-US" dirty="0" smtClean="0">
                <a:solidFill>
                  <a:schemeClr val="tx1"/>
                </a:solidFill>
              </a:rPr>
              <a:t>運行上述程式，識別結果為：</a:t>
            </a:r>
          </a:p>
          <a:p>
            <a:pPr algn="l">
              <a:lnSpc>
                <a:spcPct val="200000"/>
              </a:lnSpc>
            </a:pPr>
            <a:r>
              <a:rPr lang="zh-CN" altLang="en-US" dirty="0" smtClean="0">
                <a:solidFill>
                  <a:schemeClr val="tx1"/>
                </a:solidFill>
              </a:rPr>
              <a:t>識別標簽</a:t>
            </a:r>
            <a:r>
              <a:rPr lang="en-US" altLang="zh-CN" dirty="0" smtClean="0">
                <a:solidFill>
                  <a:schemeClr val="tx1"/>
                </a:solidFill>
              </a:rPr>
              <a:t>label</a:t>
            </a:r>
            <a:r>
              <a:rPr lang="en-US" altLang="zh-CN" dirty="0">
                <a:solidFill>
                  <a:schemeClr val="tx1"/>
                </a:solidFill>
              </a:rPr>
              <a:t>= 0</a:t>
            </a:r>
          </a:p>
          <a:p>
            <a:pPr algn="l">
              <a:lnSpc>
                <a:spcPct val="200000"/>
              </a:lnSpc>
            </a:pPr>
            <a:r>
              <a:rPr lang="zh-CN" altLang="en-US" dirty="0">
                <a:solidFill>
                  <a:schemeClr val="tx1"/>
                </a:solidFill>
              </a:rPr>
              <a:t>置信度</a:t>
            </a:r>
            <a:r>
              <a:rPr lang="en-US" altLang="zh-CN" dirty="0">
                <a:solidFill>
                  <a:schemeClr val="tx1"/>
                </a:solidFill>
              </a:rPr>
              <a:t>confidence= 92.5647623298737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23.5.3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案例介紹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DD9FC15-A177-472F-B631-64C60CF17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92" y="1374940"/>
            <a:ext cx="7879860" cy="4789673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5AA6C251-71B5-479E-9234-286E2A092E5B}"/>
              </a:ext>
            </a:extLst>
          </p:cNvPr>
          <p:cNvSpPr/>
          <p:nvPr/>
        </p:nvSpPr>
        <p:spPr>
          <a:xfrm>
            <a:off x="405353" y="1207416"/>
            <a:ext cx="6353665" cy="5165104"/>
          </a:xfrm>
          <a:prstGeom prst="rect">
            <a:avLst/>
          </a:prstGeom>
          <a:noFill/>
          <a:ln w="19050">
            <a:solidFill>
              <a:srgbClr val="F76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A1FA690-ACE1-40C0-ADDA-D32F32F6BC3D}"/>
              </a:ext>
            </a:extLst>
          </p:cNvPr>
          <p:cNvGrpSpPr/>
          <p:nvPr/>
        </p:nvGrpSpPr>
        <p:grpSpPr>
          <a:xfrm>
            <a:off x="6319483" y="972430"/>
            <a:ext cx="879072" cy="540289"/>
            <a:chOff x="7815429" y="2257752"/>
            <a:chExt cx="879072" cy="540289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7B920ECF-89EE-4B6D-A4A6-1FA21978ED0A}"/>
                </a:ext>
              </a:extLst>
            </p:cNvPr>
            <p:cNvSpPr/>
            <p:nvPr/>
          </p:nvSpPr>
          <p:spPr>
            <a:xfrm>
              <a:off x="7984821" y="2257752"/>
              <a:ext cx="540289" cy="540289"/>
            </a:xfrm>
            <a:prstGeom prst="ellipse">
              <a:avLst/>
            </a:prstGeom>
            <a:solidFill>
              <a:srgbClr val="F64C1E"/>
            </a:solidFill>
            <a:ln w="28575">
              <a:solidFill>
                <a:srgbClr val="F64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11363AB-2286-4991-AA64-7E32450C792A}"/>
                </a:ext>
              </a:extLst>
            </p:cNvPr>
            <p:cNvSpPr txBox="1"/>
            <p:nvPr/>
          </p:nvSpPr>
          <p:spPr>
            <a:xfrm rot="1721958">
              <a:off x="7815429" y="2374008"/>
              <a:ext cx="8790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CODE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308E78A-367F-42F5-A569-71FC0C8BF011}"/>
              </a:ext>
            </a:extLst>
          </p:cNvPr>
          <p:cNvGrpSpPr/>
          <p:nvPr/>
        </p:nvGrpSpPr>
        <p:grpSpPr>
          <a:xfrm>
            <a:off x="11096397" y="972430"/>
            <a:ext cx="879072" cy="540289"/>
            <a:chOff x="7815429" y="2257752"/>
            <a:chExt cx="879072" cy="540289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B6027152-646D-43DA-8D6C-F5A39224F3D7}"/>
                </a:ext>
              </a:extLst>
            </p:cNvPr>
            <p:cNvSpPr/>
            <p:nvPr/>
          </p:nvSpPr>
          <p:spPr>
            <a:xfrm>
              <a:off x="7984821" y="2257752"/>
              <a:ext cx="540289" cy="540289"/>
            </a:xfrm>
            <a:prstGeom prst="ellipse">
              <a:avLst/>
            </a:prstGeom>
            <a:solidFill>
              <a:srgbClr val="F64C1E"/>
            </a:solidFill>
            <a:ln w="28575">
              <a:solidFill>
                <a:srgbClr val="F64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BA036D10-3AD0-4032-9DF0-27C1728A58F4}"/>
                </a:ext>
              </a:extLst>
            </p:cNvPr>
            <p:cNvSpPr txBox="1"/>
            <p:nvPr/>
          </p:nvSpPr>
          <p:spPr>
            <a:xfrm rot="1721958">
              <a:off x="7815429" y="2374008"/>
              <a:ext cx="8790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輸出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790CE19D-E09F-42FF-9079-93E44BCD601F}"/>
              </a:ext>
            </a:extLst>
          </p:cNvPr>
          <p:cNvSpPr txBox="1"/>
          <p:nvPr/>
        </p:nvSpPr>
        <p:spPr>
          <a:xfrm>
            <a:off x="7218459" y="3963865"/>
            <a:ext cx="4317474" cy="2408655"/>
          </a:xfrm>
          <a:prstGeom prst="rect">
            <a:avLst/>
          </a:prstGeom>
          <a:noFill/>
          <a:ln w="19050">
            <a:solidFill>
              <a:srgbClr val="F76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R="0" lvl="0" indent="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 smtClean="0">
                <a:solidFill>
                  <a:schemeClr val="tx1"/>
                </a:solidFill>
              </a:rPr>
              <a:t>從輸出結果可以看到，</a:t>
            </a:r>
            <a:r>
              <a:rPr lang="en-US" altLang="zh-CN" dirty="0" smtClean="0">
                <a:solidFill>
                  <a:schemeClr val="tx1"/>
                </a:solidFill>
              </a:rPr>
              <a:t>fTest.png</a:t>
            </a:r>
            <a:r>
              <a:rPr lang="zh-CN" altLang="en-US" dirty="0" smtClean="0">
                <a:solidFill>
                  <a:schemeClr val="tx1"/>
                </a:solidFill>
              </a:rPr>
              <a:t>被識別為標籤“</a:t>
            </a:r>
            <a:r>
              <a:rPr lang="en-US" altLang="zh-CN" dirty="0" smtClean="0">
                <a:solidFill>
                  <a:schemeClr val="tx1"/>
                </a:solidFill>
              </a:rPr>
              <a:t>0”</a:t>
            </a:r>
            <a:r>
              <a:rPr lang="zh-CN" altLang="en-US" dirty="0" smtClean="0">
                <a:solidFill>
                  <a:schemeClr val="tx1"/>
                </a:solidFill>
              </a:rPr>
              <a:t>所對應的人臉圖像，即認為人臉圖像</a:t>
            </a:r>
            <a:r>
              <a:rPr lang="en-US" altLang="zh-CN" dirty="0" smtClean="0">
                <a:solidFill>
                  <a:schemeClr val="tx1"/>
                </a:solidFill>
              </a:rPr>
              <a:t>fTest.png</a:t>
            </a:r>
            <a:r>
              <a:rPr lang="zh-CN" altLang="en-US" dirty="0" smtClean="0">
                <a:solidFill>
                  <a:schemeClr val="tx1"/>
                </a:solidFill>
              </a:rPr>
              <a:t>與圖像</a:t>
            </a:r>
            <a:r>
              <a:rPr lang="en-US" altLang="zh-CN" dirty="0" smtClean="0">
                <a:solidFill>
                  <a:schemeClr val="tx1"/>
                </a:solidFill>
              </a:rPr>
              <a:t>f01.png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 smtClean="0">
                <a:solidFill>
                  <a:schemeClr val="tx1"/>
                </a:solidFill>
              </a:rPr>
              <a:t>f02.png</a:t>
            </a:r>
            <a:r>
              <a:rPr lang="zh-CN" altLang="en-US" dirty="0" smtClean="0">
                <a:solidFill>
                  <a:schemeClr val="tx1"/>
                </a:solidFill>
              </a:rPr>
              <a:t>所表示的是同一個人。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CE8EA164-D985-4A6A-BC6C-107568B5F24E}"/>
              </a:ext>
            </a:extLst>
          </p:cNvPr>
          <p:cNvGrpSpPr/>
          <p:nvPr/>
        </p:nvGrpSpPr>
        <p:grpSpPr>
          <a:xfrm>
            <a:off x="11037736" y="3693720"/>
            <a:ext cx="879072" cy="540289"/>
            <a:chOff x="7815429" y="2257752"/>
            <a:chExt cx="879072" cy="540289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CA5C6812-E308-4C1F-8A1E-935BBFDEDB26}"/>
                </a:ext>
              </a:extLst>
            </p:cNvPr>
            <p:cNvSpPr/>
            <p:nvPr/>
          </p:nvSpPr>
          <p:spPr>
            <a:xfrm>
              <a:off x="7984821" y="2257752"/>
              <a:ext cx="540289" cy="540289"/>
            </a:xfrm>
            <a:prstGeom prst="ellipse">
              <a:avLst/>
            </a:prstGeom>
            <a:solidFill>
              <a:srgbClr val="F64C1E"/>
            </a:solidFill>
            <a:ln w="28575">
              <a:solidFill>
                <a:srgbClr val="F64C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02579936-82AE-4E43-95CA-D575EF9A04CB}"/>
                </a:ext>
              </a:extLst>
            </p:cNvPr>
            <p:cNvSpPr txBox="1"/>
            <p:nvPr/>
          </p:nvSpPr>
          <p:spPr>
            <a:xfrm rot="1721958">
              <a:off x="7815429" y="2374008"/>
              <a:ext cx="8790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說明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266894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97738F-44C4-483E-B382-232381AC186B}"/>
              </a:ext>
            </a:extLst>
          </p:cNvPr>
          <p:cNvSpPr txBox="1"/>
          <p:nvPr/>
        </p:nvSpPr>
        <p:spPr>
          <a:xfrm>
            <a:off x="262091" y="242111"/>
            <a:ext cx="29931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spc="60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 </a:t>
            </a:r>
            <a:r>
              <a:rPr lang="zh-CN" altLang="en-US" sz="3200" b="1" spc="60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zh-CN" altLang="en-US" sz="3200" b="1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835EC3-C53C-4E81-A673-A4BEE40C4C25}"/>
              </a:ext>
            </a:extLst>
          </p:cNvPr>
          <p:cNvSpPr txBox="1"/>
          <p:nvPr/>
        </p:nvSpPr>
        <p:spPr>
          <a:xfrm>
            <a:off x="752209" y="1039623"/>
            <a:ext cx="7763151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人臉檢測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23.2  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人臉識別基礎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23.3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LPBH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  <a:endParaRPr kumimoji="0" lang="en-US" altLang="zh-CN" sz="3600" i="0" u="none" strike="noStrike" kern="1200" cap="none" spc="600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23.4  </a:t>
            </a: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EIGENFACES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23.5  FISHERFACES</a:t>
            </a:r>
            <a:r>
              <a:rPr kumimoji="0" lang="zh-CN" altLang="en-US" sz="3600" i="0" u="none" strike="noStrike" kern="1200" cap="none" spc="600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人臉識別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lang="zh-CN" altLang="en-US" sz="3600" b="1" spc="600" dirty="0" smtClean="0">
                <a:ln w="12700">
                  <a:noFill/>
                </a:ln>
                <a:solidFill>
                  <a:srgbClr val="F64C1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lang="zh-CN" altLang="en-US" sz="3600" b="1" spc="600" dirty="0">
              <a:ln w="12700">
                <a:noFill/>
              </a:ln>
              <a:solidFill>
                <a:srgbClr val="F64C1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9AD2D6E-02E9-49D1-AF48-76527855676F}"/>
              </a:ext>
            </a:extLst>
          </p:cNvPr>
          <p:cNvCxnSpPr/>
          <p:nvPr/>
        </p:nvCxnSpPr>
        <p:spPr>
          <a:xfrm>
            <a:off x="332429" y="933254"/>
            <a:ext cx="6883426" cy="0"/>
          </a:xfrm>
          <a:prstGeom prst="line">
            <a:avLst/>
          </a:prstGeom>
          <a:ln w="28575">
            <a:solidFill>
              <a:srgbClr val="44556D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查看源图像">
            <a:extLst>
              <a:ext uri="{FF2B5EF4-FFF2-40B4-BE49-F238E27FC236}">
                <a16:creationId xmlns:a16="http://schemas.microsoft.com/office/drawing/2014/main" id="{0B6C0B76-5CC1-4951-985F-EADD9397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69"/>
          <a:stretch/>
        </p:blipFill>
        <p:spPr bwMode="auto">
          <a:xfrm>
            <a:off x="8906952" y="3676595"/>
            <a:ext cx="2823028" cy="26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010810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57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A0D055-D1FA-43F1-96CC-34949E1E1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40" y="1066800"/>
            <a:ext cx="10725120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5092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57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6736759-FE6B-4BC7-B504-DB79D14B8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97" y="679465"/>
            <a:ext cx="11491956" cy="549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95885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57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9DBA0EF-B1CF-4268-A349-BEB6E1B84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7" y="1009650"/>
            <a:ext cx="11932906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904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57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661A7F-9DAA-4D55-B4A1-89A06F989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68" y="771525"/>
            <a:ext cx="11006064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08688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57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23.6  </a:t>
            </a:r>
            <a:r>
              <a:rPr kumimoji="0" lang="zh-CN" altLang="en-US" sz="3200" b="1" i="0" u="none" strike="noStrike" kern="1200" cap="none" normalizeH="0" baseline="0" noProof="0" dirty="0" smtClean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人臉資料庫</a:t>
            </a:r>
            <a:endParaRPr kumimoji="0" lang="zh-CN" altLang="en-US" sz="3200" b="1" i="0" u="none" strike="noStrike" kern="1200" cap="none" normalizeH="0" baseline="0" noProof="0" dirty="0">
              <a:ln w="12700">
                <a:noFill/>
              </a:ln>
              <a:solidFill>
                <a:srgbClr val="44556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C247C5F-0E89-4915-814D-BEC42F311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63" y="1152525"/>
            <a:ext cx="11476824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56128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A7CDEC-FB45-4BCF-B6C6-521E99DD98E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圖書</a:t>
            </a:r>
            <a:endParaRPr lang="zh-CN" altLang="en-US" dirty="0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2"/>
          <a:srcRect t="4921" b="4570"/>
          <a:stretch/>
        </p:blipFill>
        <p:spPr>
          <a:xfrm>
            <a:off x="991687" y="1095469"/>
            <a:ext cx="4032366" cy="4892642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6085581" y="1800261"/>
            <a:ext cx="2677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E2012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OpenCV</a:t>
            </a: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E2012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輕鬆入門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E2012B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6085582" y="2506446"/>
            <a:ext cx="3386969" cy="0"/>
          </a:xfrm>
          <a:prstGeom prst="line">
            <a:avLst/>
          </a:prstGeom>
          <a:ln w="28575">
            <a:solidFill>
              <a:srgbClr val="428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041486" y="2633530"/>
            <a:ext cx="49520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李立宗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電子工業出版社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版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聯繫作者：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lilizong@gmail.com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3511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A7CDEC-FB45-4BCF-B6C6-521E99DD98E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視頻</a:t>
            </a:r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5256023" y="1705950"/>
            <a:ext cx="2677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E2012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OpenCV</a:t>
            </a: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E2012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輕鬆入門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E2012B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5256024" y="2412135"/>
            <a:ext cx="3386969" cy="0"/>
          </a:xfrm>
          <a:prstGeom prst="line">
            <a:avLst/>
          </a:prstGeom>
          <a:ln w="28575">
            <a:solidFill>
              <a:srgbClr val="428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211928" y="2539219"/>
            <a:ext cx="49520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lang="zh-CN" altLang="en-US" sz="2000" dirty="0" smtClean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掃描左側二維碼參加視頻課程學習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聯繫作者：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lilizong@gmail.com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本課件對應的圖書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en-US" altLang="zh-CN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OpenCV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輕鬆入門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根據上述課程改編擴充而來。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2CD2B9F-E87B-4BC0-930E-938FD3CCC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710" y="1857081"/>
            <a:ext cx="3143838" cy="314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00153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A7CDEC-FB45-4BCF-B6C6-521E99DD98E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答疑交流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812204" y="1574017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E2012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電腦視覺之光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E2012B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5812205" y="2280202"/>
            <a:ext cx="3386969" cy="0"/>
          </a:xfrm>
          <a:prstGeom prst="line">
            <a:avLst/>
          </a:prstGeom>
          <a:ln w="28575">
            <a:solidFill>
              <a:srgbClr val="428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768109" y="2407286"/>
            <a:ext cx="49520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聯繫作者：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lilizong@gmail.com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lang="zh-CN" altLang="en-US" sz="2000" dirty="0" smtClean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掃描左側二維碼關注公眾號</a:t>
            </a:r>
            <a:r>
              <a:rPr lang="en-US" altLang="zh-CN" sz="2000" dirty="0" smtClean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000" dirty="0" smtClean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電腦視覺之光</a:t>
            </a:r>
            <a:r>
              <a:rPr lang="en-US" altLang="zh-CN" sz="2000" dirty="0" smtClean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2A0789C-515C-2486-B2E9-35F945CFE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14" y="1716833"/>
            <a:ext cx="3107094" cy="310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197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916DFAD-153C-4636-BD31-A136393CBF83}"/>
              </a:ext>
            </a:extLst>
          </p:cNvPr>
          <p:cNvSpPr txBox="1"/>
          <p:nvPr/>
        </p:nvSpPr>
        <p:spPr>
          <a:xfrm>
            <a:off x="5592451" y="107721"/>
            <a:ext cx="6188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b="1" dirty="0">
                <a:solidFill>
                  <a:srgbClr val="F64C1E"/>
                </a:solidFill>
              </a:rPr>
              <a:t>2. </a:t>
            </a:r>
            <a:r>
              <a:rPr lang="en-US" altLang="zh-CN" b="1" dirty="0" err="1" smtClean="0">
                <a:solidFill>
                  <a:srgbClr val="F64C1E"/>
                </a:solidFill>
              </a:rPr>
              <a:t>Haar</a:t>
            </a:r>
            <a:r>
              <a:rPr lang="zh-CN" altLang="en-US" b="1" dirty="0" smtClean="0">
                <a:solidFill>
                  <a:srgbClr val="F64C1E"/>
                </a:solidFill>
              </a:rPr>
              <a:t>級聯分類器</a:t>
            </a:r>
            <a:endParaRPr lang="zh-CN" altLang="en-US" b="1" dirty="0">
              <a:solidFill>
                <a:srgbClr val="F64C1E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1C254B8-513A-4BA0-98FB-2A2206B58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08" y="2172878"/>
            <a:ext cx="10959584" cy="251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66552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A7CDEC-FB45-4BCF-B6C6-521E99DD98E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答疑交流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812204" y="1574017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E2012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電腦視覺之光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E2012B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5812205" y="2280202"/>
            <a:ext cx="3386969" cy="0"/>
          </a:xfrm>
          <a:prstGeom prst="line">
            <a:avLst/>
          </a:prstGeom>
          <a:ln w="28575">
            <a:solidFill>
              <a:srgbClr val="428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768109" y="2407286"/>
            <a:ext cx="49520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聯繫作者：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285F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lilizong@gmail.com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lang="zh-CN" altLang="en-US" sz="2000" dirty="0" smtClean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掃描左側二維碼關注公眾號</a:t>
            </a:r>
            <a:r>
              <a:rPr lang="en-US" altLang="zh-CN" sz="2000" dirty="0" smtClean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000" dirty="0" smtClean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電腦視覺之光</a:t>
            </a:r>
            <a:r>
              <a:rPr lang="en-US" altLang="zh-CN" sz="2000" dirty="0" smtClean="0">
                <a:solidFill>
                  <a:srgbClr val="4285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4285F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2A0789C-515C-2486-B2E9-35F945CFE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14" y="1716833"/>
            <a:ext cx="3107094" cy="310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680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D9BD65C-8522-490E-A037-60E2EE9491D0}"/>
              </a:ext>
            </a:extLst>
          </p:cNvPr>
          <p:cNvSpPr txBox="1"/>
          <p:nvPr/>
        </p:nvSpPr>
        <p:spPr>
          <a:xfrm>
            <a:off x="0" y="0"/>
            <a:ext cx="3316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23.1.1  </a:t>
            </a:r>
            <a:r>
              <a:rPr kumimoji="0" lang="zh-CN" altLang="en-US" sz="3200" b="1" i="0" u="none" strike="noStrike" kern="1200" cap="none" normalizeH="0" baseline="0" noProof="0" dirty="0">
                <a:ln w="12700">
                  <a:noFill/>
                </a:ln>
                <a:solidFill>
                  <a:srgbClr val="44556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916DFAD-153C-4636-BD31-A136393CBF83}"/>
              </a:ext>
            </a:extLst>
          </p:cNvPr>
          <p:cNvSpPr txBox="1"/>
          <p:nvPr/>
        </p:nvSpPr>
        <p:spPr>
          <a:xfrm>
            <a:off x="5592451" y="107721"/>
            <a:ext cx="6188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b="1" dirty="0">
                <a:solidFill>
                  <a:srgbClr val="F64C1E"/>
                </a:solidFill>
              </a:rPr>
              <a:t>2. </a:t>
            </a:r>
            <a:r>
              <a:rPr lang="en-US" altLang="zh-CN" b="1" dirty="0" err="1" smtClean="0">
                <a:solidFill>
                  <a:srgbClr val="F64C1E"/>
                </a:solidFill>
              </a:rPr>
              <a:t>Haar</a:t>
            </a:r>
            <a:r>
              <a:rPr lang="zh-CN" altLang="en-US" b="1" dirty="0" smtClean="0">
                <a:solidFill>
                  <a:srgbClr val="F64C1E"/>
                </a:solidFill>
              </a:rPr>
              <a:t>級聯分類器</a:t>
            </a:r>
            <a:endParaRPr lang="zh-CN" altLang="en-US" b="1" dirty="0">
              <a:solidFill>
                <a:srgbClr val="F64C1E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B6F7E9E-947B-4BD6-B8DA-0DBA9C3286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76" t="4443" r="26067"/>
          <a:stretch/>
        </p:blipFill>
        <p:spPr>
          <a:xfrm>
            <a:off x="3641234" y="641023"/>
            <a:ext cx="5393982" cy="579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8471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深度学习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深度学习" id="{26A34F1C-B5A4-45FB-B54E-B5F01ABA40F8}" vid="{F096B758-43B9-430F-9A78-CBBB83543459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2350</TotalTime>
  <Words>983</Words>
  <Application>Microsoft Office PowerPoint</Application>
  <PresentationFormat>寬螢幕</PresentationFormat>
  <Paragraphs>230</Paragraphs>
  <Slides>80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80</vt:i4>
      </vt:variant>
    </vt:vector>
  </HeadingPairs>
  <TitlesOfParts>
    <vt:vector size="94" baseType="lpstr">
      <vt:lpstr>Adobe Arabic</vt:lpstr>
      <vt:lpstr>等线</vt:lpstr>
      <vt:lpstr>等线 Light</vt:lpstr>
      <vt:lpstr>微软雅黑</vt:lpstr>
      <vt:lpstr>微软雅黑</vt:lpstr>
      <vt:lpstr>宋体</vt:lpstr>
      <vt:lpstr>方正粗黑宋简体</vt:lpstr>
      <vt:lpstr>Algerian</vt:lpstr>
      <vt:lpstr>Arial</vt:lpstr>
      <vt:lpstr>Calibri</vt:lpstr>
      <vt:lpstr>Calibri Light</vt:lpstr>
      <vt:lpstr>Wingdings</vt:lpstr>
      <vt:lpstr>1_Office 主题​​</vt:lpstr>
      <vt:lpstr>深度学习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立宗</dc:creator>
  <cp:lastModifiedBy>謝坤達</cp:lastModifiedBy>
  <cp:revision>1529</cp:revision>
  <dcterms:created xsi:type="dcterms:W3CDTF">2021-04-07T00:37:45Z</dcterms:created>
  <dcterms:modified xsi:type="dcterms:W3CDTF">2023-11-24T07:42:09Z</dcterms:modified>
</cp:coreProperties>
</file>

<file path=docProps/thumbnail.jpeg>
</file>